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Raleway" pitchFamily="2" charset="0"/>
      <p:regular r:id="rId17"/>
      <p:bold r:id="rId18"/>
    </p:embeddedFont>
    <p:embeddedFont>
      <p:font typeface="Raleway Bold" charset="0"/>
      <p:regular r:id="rId19"/>
      <p:bold r:id="rId20"/>
    </p:embeddedFont>
    <p:embeddedFont>
      <p:font typeface="Roboto" panose="02000000000000000000" pitchFamily="2" charset="0"/>
      <p:regular r:id="rId21"/>
      <p:bold r:id="rId22"/>
    </p:embeddedFont>
    <p:embeddedFont>
      <p:font typeface="Roboto Bold" panose="02000000000000000000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ml/tabpfn-clie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zhengzangw/awesome-huge-models" TargetMode="External"/><Relationship Id="rId5" Type="http://schemas.openxmlformats.org/officeDocument/2006/relationships/hyperlink" Target="https://paperswithcode.com/task/time-series-forecasting" TargetMode="External"/><Relationship Id="rId4" Type="http://schemas.openxmlformats.org/officeDocument/2006/relationships/hyperlink" Target="https://github.com/liam-sbhoo/tabpfn-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2238" y="2375744"/>
            <a:ext cx="9445526" cy="2657921"/>
            <a:chOff x="0" y="0"/>
            <a:chExt cx="12594035" cy="35438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12594035" cy="37058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324"/>
                </a:lnSpc>
              </a:pPr>
              <a:r>
                <a:rPr lang="en-US" sz="5562" dirty="0">
                  <a:solidFill>
                    <a:srgbClr val="1B1B27"/>
                  </a:solidFill>
                  <a:latin typeface="Raleway"/>
                  <a:ea typeface="Raleway"/>
                  <a:cs typeface="Raleway"/>
                  <a:sym typeface="Raleway"/>
                </a:rPr>
                <a:t>TabPFN-TS: Outperforming Specialized Time Series Models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458866"/>
            <a:ext cx="9445526" cy="907256"/>
            <a:chOff x="0" y="0"/>
            <a:chExt cx="12594035" cy="12096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61925"/>
              <a:ext cx="12594035" cy="1371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74"/>
                </a:lnSpc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A breakthrough approach using tabular foundation models for zero-shot time series forecasting.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7457629"/>
            <a:ext cx="9445526" cy="453629"/>
            <a:chOff x="0" y="0"/>
            <a:chExt cx="12594035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61925"/>
              <a:ext cx="12594035" cy="766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74"/>
                </a:lnSpc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Shubham Jaysukhbhai Kothiya</a:t>
              </a:r>
            </a:p>
            <a:p>
              <a:pPr algn="l">
                <a:lnSpc>
                  <a:spcPts val="4274"/>
                </a:lnSpc>
              </a:pPr>
              <a:endParaRPr lang="en-US" sz="2187" dirty="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962917"/>
            <a:ext cx="6025009" cy="753070"/>
            <a:chOff x="0" y="0"/>
            <a:chExt cx="8033345" cy="10040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33345" cy="1004093"/>
            </a:xfrm>
            <a:custGeom>
              <a:avLst/>
              <a:gdLst/>
              <a:ahLst/>
              <a:cxnLst/>
              <a:rect l="l" t="t" r="r" b="b"/>
              <a:pathLst>
                <a:path w="8033345" h="1004093">
                  <a:moveTo>
                    <a:pt x="0" y="0"/>
                  </a:moveTo>
                  <a:lnTo>
                    <a:pt x="8033345" y="0"/>
                  </a:lnTo>
                  <a:lnTo>
                    <a:pt x="8033345" y="1004093"/>
                  </a:lnTo>
                  <a:lnTo>
                    <a:pt x="0" y="1004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8033345" cy="11469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49"/>
                </a:lnSpc>
              </a:pPr>
              <a:r>
                <a:rPr lang="en-US" sz="4687" dirty="0">
                  <a:solidFill>
                    <a:srgbClr val="1B1B27"/>
                  </a:solidFill>
                  <a:latin typeface="Raleway"/>
                  <a:ea typeface="Raleway"/>
                  <a:cs typeface="Raleway"/>
                  <a:sym typeface="Raleway"/>
                </a:rPr>
                <a:t>Model Comparison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6284" y="2191941"/>
            <a:ext cx="16315433" cy="4885730"/>
            <a:chOff x="0" y="0"/>
            <a:chExt cx="21753910" cy="65143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53957" cy="6514338"/>
            </a:xfrm>
            <a:custGeom>
              <a:avLst/>
              <a:gdLst/>
              <a:ahLst/>
              <a:cxnLst/>
              <a:rect l="l" t="t" r="r" b="b"/>
              <a:pathLst>
                <a:path w="21753957" h="6514338">
                  <a:moveTo>
                    <a:pt x="0" y="142875"/>
                  </a:moveTo>
                  <a:cubicBezTo>
                    <a:pt x="0" y="64008"/>
                    <a:pt x="64135" y="0"/>
                    <a:pt x="143129" y="0"/>
                  </a:cubicBezTo>
                  <a:lnTo>
                    <a:pt x="21610828" y="0"/>
                  </a:lnTo>
                  <a:lnTo>
                    <a:pt x="21610828" y="7874"/>
                  </a:lnTo>
                  <a:lnTo>
                    <a:pt x="21610828" y="0"/>
                  </a:lnTo>
                  <a:cubicBezTo>
                    <a:pt x="21689822" y="0"/>
                    <a:pt x="21753957" y="64008"/>
                    <a:pt x="21753957" y="142875"/>
                  </a:cubicBezTo>
                  <a:lnTo>
                    <a:pt x="21746083" y="142875"/>
                  </a:lnTo>
                  <a:lnTo>
                    <a:pt x="21753957" y="142875"/>
                  </a:lnTo>
                  <a:lnTo>
                    <a:pt x="21753957" y="6371336"/>
                  </a:lnTo>
                  <a:lnTo>
                    <a:pt x="21746083" y="6371336"/>
                  </a:lnTo>
                  <a:lnTo>
                    <a:pt x="21753957" y="6371336"/>
                  </a:lnTo>
                  <a:cubicBezTo>
                    <a:pt x="21753957" y="6450330"/>
                    <a:pt x="21689822" y="6514211"/>
                    <a:pt x="21610828" y="6514211"/>
                  </a:cubicBezTo>
                  <a:lnTo>
                    <a:pt x="21610828" y="6506337"/>
                  </a:lnTo>
                  <a:lnTo>
                    <a:pt x="21610828" y="6514211"/>
                  </a:lnTo>
                  <a:lnTo>
                    <a:pt x="143129" y="6514211"/>
                  </a:lnTo>
                  <a:lnTo>
                    <a:pt x="143129" y="6506337"/>
                  </a:lnTo>
                  <a:lnTo>
                    <a:pt x="143129" y="6514211"/>
                  </a:lnTo>
                  <a:cubicBezTo>
                    <a:pt x="64135" y="6514338"/>
                    <a:pt x="0" y="6450330"/>
                    <a:pt x="0" y="6371336"/>
                  </a:cubicBezTo>
                  <a:lnTo>
                    <a:pt x="0" y="142875"/>
                  </a:lnTo>
                  <a:lnTo>
                    <a:pt x="7874" y="142875"/>
                  </a:lnTo>
                  <a:lnTo>
                    <a:pt x="0" y="142875"/>
                  </a:lnTo>
                  <a:moveTo>
                    <a:pt x="15875" y="142875"/>
                  </a:moveTo>
                  <a:lnTo>
                    <a:pt x="15875" y="6371336"/>
                  </a:lnTo>
                  <a:lnTo>
                    <a:pt x="7874" y="6371336"/>
                  </a:lnTo>
                  <a:lnTo>
                    <a:pt x="15748" y="6371336"/>
                  </a:lnTo>
                  <a:cubicBezTo>
                    <a:pt x="15748" y="6441440"/>
                    <a:pt x="72771" y="6498336"/>
                    <a:pt x="143002" y="6498336"/>
                  </a:cubicBezTo>
                  <a:lnTo>
                    <a:pt x="21610828" y="6498336"/>
                  </a:lnTo>
                  <a:cubicBezTo>
                    <a:pt x="21681187" y="6498336"/>
                    <a:pt x="21738082" y="6441440"/>
                    <a:pt x="21738082" y="6371336"/>
                  </a:cubicBezTo>
                  <a:lnTo>
                    <a:pt x="21738082" y="142875"/>
                  </a:lnTo>
                  <a:cubicBezTo>
                    <a:pt x="21738082" y="72771"/>
                    <a:pt x="21681060" y="15875"/>
                    <a:pt x="21610828" y="15875"/>
                  </a:cubicBezTo>
                  <a:lnTo>
                    <a:pt x="143129" y="15875"/>
                  </a:lnTo>
                  <a:lnTo>
                    <a:pt x="143129" y="7874"/>
                  </a:lnTo>
                  <a:lnTo>
                    <a:pt x="143129" y="15875"/>
                  </a:lnTo>
                  <a:cubicBezTo>
                    <a:pt x="72771" y="15875"/>
                    <a:pt x="15875" y="72771"/>
                    <a:pt x="15875" y="142875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01762" y="2207419"/>
            <a:ext cx="16284476" cy="693539"/>
            <a:chOff x="0" y="0"/>
            <a:chExt cx="21712635" cy="9247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712682" cy="924687"/>
            </a:xfrm>
            <a:custGeom>
              <a:avLst/>
              <a:gdLst/>
              <a:ahLst/>
              <a:cxnLst/>
              <a:rect l="l" t="t" r="r" b="b"/>
              <a:pathLst>
                <a:path w="21712682" h="924687">
                  <a:moveTo>
                    <a:pt x="0" y="0"/>
                  </a:moveTo>
                  <a:lnTo>
                    <a:pt x="21712682" y="0"/>
                  </a:lnTo>
                  <a:lnTo>
                    <a:pt x="21712682" y="924687"/>
                  </a:lnTo>
                  <a:lnTo>
                    <a:pt x="0" y="92468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43012" y="2361456"/>
            <a:ext cx="3584376" cy="385465"/>
            <a:chOff x="0" y="0"/>
            <a:chExt cx="4779168" cy="5139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79168" cy="513953"/>
            </a:xfrm>
            <a:custGeom>
              <a:avLst/>
              <a:gdLst/>
              <a:ahLst/>
              <a:cxnLst/>
              <a:rect l="l" t="t" r="r" b="b"/>
              <a:pathLst>
                <a:path w="4779168" h="513953">
                  <a:moveTo>
                    <a:pt x="0" y="0"/>
                  </a:moveTo>
                  <a:lnTo>
                    <a:pt x="4779168" y="0"/>
                  </a:lnTo>
                  <a:lnTo>
                    <a:pt x="477916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477916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b="1" dirty="0">
                  <a:solidFill>
                    <a:srgbClr val="3C393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Model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318820" y="2361456"/>
            <a:ext cx="3579614" cy="385465"/>
            <a:chOff x="0" y="0"/>
            <a:chExt cx="4772818" cy="5139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72818" cy="513953"/>
            </a:xfrm>
            <a:custGeom>
              <a:avLst/>
              <a:gdLst/>
              <a:ahLst/>
              <a:cxnLst/>
              <a:rect l="l" t="t" r="r" b="b"/>
              <a:pathLst>
                <a:path w="4772818" h="513953">
                  <a:moveTo>
                    <a:pt x="0" y="0"/>
                  </a:moveTo>
                  <a:lnTo>
                    <a:pt x="4772818" y="0"/>
                  </a:lnTo>
                  <a:lnTo>
                    <a:pt x="477281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33350"/>
              <a:ext cx="477281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b="1" dirty="0">
                  <a:solidFill>
                    <a:srgbClr val="3C393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Parameters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389864" y="2361456"/>
            <a:ext cx="3579614" cy="385465"/>
            <a:chOff x="0" y="0"/>
            <a:chExt cx="4772818" cy="51395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72818" cy="513953"/>
            </a:xfrm>
            <a:custGeom>
              <a:avLst/>
              <a:gdLst/>
              <a:ahLst/>
              <a:cxnLst/>
              <a:rect l="l" t="t" r="r" b="b"/>
              <a:pathLst>
                <a:path w="4772818" h="513953">
                  <a:moveTo>
                    <a:pt x="0" y="0"/>
                  </a:moveTo>
                  <a:lnTo>
                    <a:pt x="4772818" y="0"/>
                  </a:lnTo>
                  <a:lnTo>
                    <a:pt x="477281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33350"/>
              <a:ext cx="477281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b="1" dirty="0">
                  <a:solidFill>
                    <a:srgbClr val="3C393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MASE (Accuracy)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60909" y="2361456"/>
            <a:ext cx="3584376" cy="385465"/>
            <a:chOff x="0" y="0"/>
            <a:chExt cx="4779168" cy="51395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79168" cy="513953"/>
            </a:xfrm>
            <a:custGeom>
              <a:avLst/>
              <a:gdLst/>
              <a:ahLst/>
              <a:cxnLst/>
              <a:rect l="l" t="t" r="r" b="b"/>
              <a:pathLst>
                <a:path w="4779168" h="513953">
                  <a:moveTo>
                    <a:pt x="0" y="0"/>
                  </a:moveTo>
                  <a:lnTo>
                    <a:pt x="4779168" y="0"/>
                  </a:lnTo>
                  <a:lnTo>
                    <a:pt x="477916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33350"/>
              <a:ext cx="477916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b="1" dirty="0">
                  <a:solidFill>
                    <a:srgbClr val="3C393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Training Data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01762" y="2900958"/>
            <a:ext cx="16284476" cy="693539"/>
            <a:chOff x="0" y="0"/>
            <a:chExt cx="21712635" cy="92471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712682" cy="924687"/>
            </a:xfrm>
            <a:custGeom>
              <a:avLst/>
              <a:gdLst/>
              <a:ahLst/>
              <a:cxnLst/>
              <a:rect l="l" t="t" r="r" b="b"/>
              <a:pathLst>
                <a:path w="21712682" h="924687">
                  <a:moveTo>
                    <a:pt x="0" y="0"/>
                  </a:moveTo>
                  <a:lnTo>
                    <a:pt x="21712682" y="0"/>
                  </a:lnTo>
                  <a:lnTo>
                    <a:pt x="21712682" y="924687"/>
                  </a:lnTo>
                  <a:lnTo>
                    <a:pt x="0" y="9246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43012" y="3054995"/>
            <a:ext cx="3584376" cy="385465"/>
            <a:chOff x="0" y="0"/>
            <a:chExt cx="4779168" cy="51395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779168" cy="513953"/>
            </a:xfrm>
            <a:custGeom>
              <a:avLst/>
              <a:gdLst/>
              <a:ahLst/>
              <a:cxnLst/>
              <a:rect l="l" t="t" r="r" b="b"/>
              <a:pathLst>
                <a:path w="4779168" h="513953">
                  <a:moveTo>
                    <a:pt x="0" y="0"/>
                  </a:moveTo>
                  <a:lnTo>
                    <a:pt x="4779168" y="0"/>
                  </a:lnTo>
                  <a:lnTo>
                    <a:pt x="477916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33350"/>
              <a:ext cx="477916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TabPFN-TS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318820" y="3054995"/>
            <a:ext cx="3579614" cy="385465"/>
            <a:chOff x="0" y="0"/>
            <a:chExt cx="4772818" cy="51395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72818" cy="513953"/>
            </a:xfrm>
            <a:custGeom>
              <a:avLst/>
              <a:gdLst/>
              <a:ahLst/>
              <a:cxnLst/>
              <a:rect l="l" t="t" r="r" b="b"/>
              <a:pathLst>
                <a:path w="4772818" h="513953">
                  <a:moveTo>
                    <a:pt x="0" y="0"/>
                  </a:moveTo>
                  <a:lnTo>
                    <a:pt x="4772818" y="0"/>
                  </a:lnTo>
                  <a:lnTo>
                    <a:pt x="477281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33350"/>
              <a:ext cx="477281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11M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389864" y="3054995"/>
            <a:ext cx="3579614" cy="385465"/>
            <a:chOff x="0" y="0"/>
            <a:chExt cx="4772818" cy="51395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772818" cy="513953"/>
            </a:xfrm>
            <a:custGeom>
              <a:avLst/>
              <a:gdLst/>
              <a:ahLst/>
              <a:cxnLst/>
              <a:rect l="l" t="t" r="r" b="b"/>
              <a:pathLst>
                <a:path w="4772818" h="513953">
                  <a:moveTo>
                    <a:pt x="0" y="0"/>
                  </a:moveTo>
                  <a:lnTo>
                    <a:pt x="4772818" y="0"/>
                  </a:lnTo>
                  <a:lnTo>
                    <a:pt x="477281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33350"/>
              <a:ext cx="477281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0.759 (Best)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460909" y="3054995"/>
            <a:ext cx="3584376" cy="385465"/>
            <a:chOff x="0" y="0"/>
            <a:chExt cx="4779168" cy="51395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779168" cy="513953"/>
            </a:xfrm>
            <a:custGeom>
              <a:avLst/>
              <a:gdLst/>
              <a:ahLst/>
              <a:cxnLst/>
              <a:rect l="l" t="t" r="r" b="b"/>
              <a:pathLst>
                <a:path w="4779168" h="513953">
                  <a:moveTo>
                    <a:pt x="0" y="0"/>
                  </a:moveTo>
                  <a:lnTo>
                    <a:pt x="4779168" y="0"/>
                  </a:lnTo>
                  <a:lnTo>
                    <a:pt x="477916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33350"/>
              <a:ext cx="477916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Zero real time series data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01762" y="3594496"/>
            <a:ext cx="16284476" cy="693539"/>
            <a:chOff x="0" y="0"/>
            <a:chExt cx="21712635" cy="92471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712682" cy="924687"/>
            </a:xfrm>
            <a:custGeom>
              <a:avLst/>
              <a:gdLst/>
              <a:ahLst/>
              <a:cxnLst/>
              <a:rect l="l" t="t" r="r" b="b"/>
              <a:pathLst>
                <a:path w="21712682" h="924687">
                  <a:moveTo>
                    <a:pt x="0" y="0"/>
                  </a:moveTo>
                  <a:lnTo>
                    <a:pt x="21712682" y="0"/>
                  </a:lnTo>
                  <a:lnTo>
                    <a:pt x="21712682" y="924687"/>
                  </a:lnTo>
                  <a:lnTo>
                    <a:pt x="0" y="92468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243012" y="3748534"/>
            <a:ext cx="3584376" cy="385465"/>
            <a:chOff x="0" y="0"/>
            <a:chExt cx="4779168" cy="51395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779168" cy="513953"/>
            </a:xfrm>
            <a:custGeom>
              <a:avLst/>
              <a:gdLst/>
              <a:ahLst/>
              <a:cxnLst/>
              <a:rect l="l" t="t" r="r" b="b"/>
              <a:pathLst>
                <a:path w="4779168" h="513953">
                  <a:moveTo>
                    <a:pt x="0" y="0"/>
                  </a:moveTo>
                  <a:lnTo>
                    <a:pt x="4779168" y="0"/>
                  </a:lnTo>
                  <a:lnTo>
                    <a:pt x="477916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133350"/>
              <a:ext cx="477916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Chronos-Large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5318820" y="3748534"/>
            <a:ext cx="3579614" cy="385465"/>
            <a:chOff x="0" y="0"/>
            <a:chExt cx="4772818" cy="51395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772818" cy="513953"/>
            </a:xfrm>
            <a:custGeom>
              <a:avLst/>
              <a:gdLst/>
              <a:ahLst/>
              <a:cxnLst/>
              <a:rect l="l" t="t" r="r" b="b"/>
              <a:pathLst>
                <a:path w="4772818" h="513953">
                  <a:moveTo>
                    <a:pt x="0" y="0"/>
                  </a:moveTo>
                  <a:lnTo>
                    <a:pt x="4772818" y="0"/>
                  </a:lnTo>
                  <a:lnTo>
                    <a:pt x="477281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133350"/>
              <a:ext cx="477281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710M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9389864" y="3748534"/>
            <a:ext cx="3579614" cy="385465"/>
            <a:chOff x="0" y="0"/>
            <a:chExt cx="4772818" cy="51395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772818" cy="513953"/>
            </a:xfrm>
            <a:custGeom>
              <a:avLst/>
              <a:gdLst/>
              <a:ahLst/>
              <a:cxnLst/>
              <a:rect l="l" t="t" r="r" b="b"/>
              <a:pathLst>
                <a:path w="4772818" h="513953">
                  <a:moveTo>
                    <a:pt x="0" y="0"/>
                  </a:moveTo>
                  <a:lnTo>
                    <a:pt x="4772818" y="0"/>
                  </a:lnTo>
                  <a:lnTo>
                    <a:pt x="477281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133350"/>
              <a:ext cx="477281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0.789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3460909" y="3748534"/>
            <a:ext cx="3584376" cy="385465"/>
            <a:chOff x="0" y="0"/>
            <a:chExt cx="4779168" cy="51395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779168" cy="513953"/>
            </a:xfrm>
            <a:custGeom>
              <a:avLst/>
              <a:gdLst/>
              <a:ahLst/>
              <a:cxnLst/>
              <a:rect l="l" t="t" r="r" b="b"/>
              <a:pathLst>
                <a:path w="4779168" h="513953">
                  <a:moveTo>
                    <a:pt x="0" y="0"/>
                  </a:moveTo>
                  <a:lnTo>
                    <a:pt x="4779168" y="0"/>
                  </a:lnTo>
                  <a:lnTo>
                    <a:pt x="477916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133350"/>
              <a:ext cx="477916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Real data used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001762" y="4288036"/>
            <a:ext cx="16284476" cy="693539"/>
            <a:chOff x="0" y="0"/>
            <a:chExt cx="21712635" cy="924718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21712682" cy="924687"/>
            </a:xfrm>
            <a:custGeom>
              <a:avLst/>
              <a:gdLst/>
              <a:ahLst/>
              <a:cxnLst/>
              <a:rect l="l" t="t" r="r" b="b"/>
              <a:pathLst>
                <a:path w="21712682" h="924687">
                  <a:moveTo>
                    <a:pt x="0" y="0"/>
                  </a:moveTo>
                  <a:lnTo>
                    <a:pt x="21712682" y="0"/>
                  </a:lnTo>
                  <a:lnTo>
                    <a:pt x="21712682" y="924687"/>
                  </a:lnTo>
                  <a:lnTo>
                    <a:pt x="0" y="9246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1243012" y="4442072"/>
            <a:ext cx="3584376" cy="385465"/>
            <a:chOff x="0" y="0"/>
            <a:chExt cx="4779168" cy="513953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779168" cy="513953"/>
            </a:xfrm>
            <a:custGeom>
              <a:avLst/>
              <a:gdLst/>
              <a:ahLst/>
              <a:cxnLst/>
              <a:rect l="l" t="t" r="r" b="b"/>
              <a:pathLst>
                <a:path w="4779168" h="513953">
                  <a:moveTo>
                    <a:pt x="0" y="0"/>
                  </a:moveTo>
                  <a:lnTo>
                    <a:pt x="4779168" y="0"/>
                  </a:lnTo>
                  <a:lnTo>
                    <a:pt x="477916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133350"/>
              <a:ext cx="477916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Chronos-Mini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5318820" y="4442072"/>
            <a:ext cx="3579614" cy="385465"/>
            <a:chOff x="0" y="0"/>
            <a:chExt cx="4772818" cy="513953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772818" cy="513953"/>
            </a:xfrm>
            <a:custGeom>
              <a:avLst/>
              <a:gdLst/>
              <a:ahLst/>
              <a:cxnLst/>
              <a:rect l="l" t="t" r="r" b="b"/>
              <a:pathLst>
                <a:path w="4772818" h="513953">
                  <a:moveTo>
                    <a:pt x="0" y="0"/>
                  </a:moveTo>
                  <a:lnTo>
                    <a:pt x="4772818" y="0"/>
                  </a:lnTo>
                  <a:lnTo>
                    <a:pt x="477281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133350"/>
              <a:ext cx="477281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Unknown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9389864" y="4442072"/>
            <a:ext cx="3579614" cy="385465"/>
            <a:chOff x="0" y="0"/>
            <a:chExt cx="4772818" cy="513953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772818" cy="513953"/>
            </a:xfrm>
            <a:custGeom>
              <a:avLst/>
              <a:gdLst/>
              <a:ahLst/>
              <a:cxnLst/>
              <a:rect l="l" t="t" r="r" b="b"/>
              <a:pathLst>
                <a:path w="4772818" h="513953">
                  <a:moveTo>
                    <a:pt x="0" y="0"/>
                  </a:moveTo>
                  <a:lnTo>
                    <a:pt x="4772818" y="0"/>
                  </a:lnTo>
                  <a:lnTo>
                    <a:pt x="477281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133350"/>
              <a:ext cx="477281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0.836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3460909" y="4442072"/>
            <a:ext cx="3584376" cy="385465"/>
            <a:chOff x="0" y="0"/>
            <a:chExt cx="4779168" cy="513953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4779168" cy="513953"/>
            </a:xfrm>
            <a:custGeom>
              <a:avLst/>
              <a:gdLst/>
              <a:ahLst/>
              <a:cxnLst/>
              <a:rect l="l" t="t" r="r" b="b"/>
              <a:pathLst>
                <a:path w="4779168" h="513953">
                  <a:moveTo>
                    <a:pt x="0" y="0"/>
                  </a:moveTo>
                  <a:lnTo>
                    <a:pt x="4779168" y="0"/>
                  </a:lnTo>
                  <a:lnTo>
                    <a:pt x="477916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33350"/>
              <a:ext cx="477916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Real data used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001762" y="4981575"/>
            <a:ext cx="16284476" cy="693539"/>
            <a:chOff x="0" y="0"/>
            <a:chExt cx="21712635" cy="924718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21712682" cy="924687"/>
            </a:xfrm>
            <a:custGeom>
              <a:avLst/>
              <a:gdLst/>
              <a:ahLst/>
              <a:cxnLst/>
              <a:rect l="l" t="t" r="r" b="b"/>
              <a:pathLst>
                <a:path w="21712682" h="924687">
                  <a:moveTo>
                    <a:pt x="0" y="0"/>
                  </a:moveTo>
                  <a:lnTo>
                    <a:pt x="21712682" y="0"/>
                  </a:lnTo>
                  <a:lnTo>
                    <a:pt x="21712682" y="924687"/>
                  </a:lnTo>
                  <a:lnTo>
                    <a:pt x="0" y="92468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1243012" y="5135612"/>
            <a:ext cx="3584376" cy="385465"/>
            <a:chOff x="0" y="0"/>
            <a:chExt cx="4779168" cy="513953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4779168" cy="513953"/>
            </a:xfrm>
            <a:custGeom>
              <a:avLst/>
              <a:gdLst/>
              <a:ahLst/>
              <a:cxnLst/>
              <a:rect l="l" t="t" r="r" b="b"/>
              <a:pathLst>
                <a:path w="4779168" h="513953">
                  <a:moveTo>
                    <a:pt x="0" y="0"/>
                  </a:moveTo>
                  <a:lnTo>
                    <a:pt x="4779168" y="0"/>
                  </a:lnTo>
                  <a:lnTo>
                    <a:pt x="477916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0" y="-133350"/>
              <a:ext cx="477916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DeepAR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5318820" y="5135612"/>
            <a:ext cx="3579614" cy="385465"/>
            <a:chOff x="0" y="0"/>
            <a:chExt cx="4772818" cy="513953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4772818" cy="513953"/>
            </a:xfrm>
            <a:custGeom>
              <a:avLst/>
              <a:gdLst/>
              <a:ahLst/>
              <a:cxnLst/>
              <a:rect l="l" t="t" r="r" b="b"/>
              <a:pathLst>
                <a:path w="4772818" h="513953">
                  <a:moveTo>
                    <a:pt x="0" y="0"/>
                  </a:moveTo>
                  <a:lnTo>
                    <a:pt x="4772818" y="0"/>
                  </a:lnTo>
                  <a:lnTo>
                    <a:pt x="477281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0" y="-133350"/>
              <a:ext cx="477281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Unknown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9389864" y="5135612"/>
            <a:ext cx="3579614" cy="385465"/>
            <a:chOff x="0" y="0"/>
            <a:chExt cx="4772818" cy="513953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4772818" cy="513953"/>
            </a:xfrm>
            <a:custGeom>
              <a:avLst/>
              <a:gdLst/>
              <a:ahLst/>
              <a:cxnLst/>
              <a:rect l="l" t="t" r="r" b="b"/>
              <a:pathLst>
                <a:path w="4772818" h="513953">
                  <a:moveTo>
                    <a:pt x="0" y="0"/>
                  </a:moveTo>
                  <a:lnTo>
                    <a:pt x="4772818" y="0"/>
                  </a:lnTo>
                  <a:lnTo>
                    <a:pt x="477281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0" y="-133350"/>
              <a:ext cx="477281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Higher than TabPFN-TS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3460909" y="5135612"/>
            <a:ext cx="3584376" cy="385465"/>
            <a:chOff x="0" y="0"/>
            <a:chExt cx="4779168" cy="513953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4779168" cy="513953"/>
            </a:xfrm>
            <a:custGeom>
              <a:avLst/>
              <a:gdLst/>
              <a:ahLst/>
              <a:cxnLst/>
              <a:rect l="l" t="t" r="r" b="b"/>
              <a:pathLst>
                <a:path w="4779168" h="513953">
                  <a:moveTo>
                    <a:pt x="0" y="0"/>
                  </a:moveTo>
                  <a:lnTo>
                    <a:pt x="4779168" y="0"/>
                  </a:lnTo>
                  <a:lnTo>
                    <a:pt x="477916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133350"/>
              <a:ext cx="477916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Real data used</a:t>
              </a:r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1001762" y="5675114"/>
            <a:ext cx="16284476" cy="693539"/>
            <a:chOff x="0" y="0"/>
            <a:chExt cx="21712635" cy="924718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21712682" cy="924687"/>
            </a:xfrm>
            <a:custGeom>
              <a:avLst/>
              <a:gdLst/>
              <a:ahLst/>
              <a:cxnLst/>
              <a:rect l="l" t="t" r="r" b="b"/>
              <a:pathLst>
                <a:path w="21712682" h="924687">
                  <a:moveTo>
                    <a:pt x="0" y="0"/>
                  </a:moveTo>
                  <a:lnTo>
                    <a:pt x="21712682" y="0"/>
                  </a:lnTo>
                  <a:lnTo>
                    <a:pt x="21712682" y="924687"/>
                  </a:lnTo>
                  <a:lnTo>
                    <a:pt x="0" y="9246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83" name="Group 83"/>
          <p:cNvGrpSpPr/>
          <p:nvPr/>
        </p:nvGrpSpPr>
        <p:grpSpPr>
          <a:xfrm>
            <a:off x="1243012" y="5829151"/>
            <a:ext cx="3584376" cy="385465"/>
            <a:chOff x="0" y="0"/>
            <a:chExt cx="4779168" cy="513953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4779168" cy="513953"/>
            </a:xfrm>
            <a:custGeom>
              <a:avLst/>
              <a:gdLst/>
              <a:ahLst/>
              <a:cxnLst/>
              <a:rect l="l" t="t" r="r" b="b"/>
              <a:pathLst>
                <a:path w="4779168" h="513953">
                  <a:moveTo>
                    <a:pt x="0" y="0"/>
                  </a:moveTo>
                  <a:lnTo>
                    <a:pt x="4779168" y="0"/>
                  </a:lnTo>
                  <a:lnTo>
                    <a:pt x="477916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5" name="TextBox 85"/>
            <p:cNvSpPr txBox="1"/>
            <p:nvPr/>
          </p:nvSpPr>
          <p:spPr>
            <a:xfrm>
              <a:off x="0" y="-133350"/>
              <a:ext cx="477916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TFT</a:t>
              </a:r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5318820" y="5829151"/>
            <a:ext cx="3579614" cy="385465"/>
            <a:chOff x="0" y="0"/>
            <a:chExt cx="4772818" cy="513953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4772818" cy="513953"/>
            </a:xfrm>
            <a:custGeom>
              <a:avLst/>
              <a:gdLst/>
              <a:ahLst/>
              <a:cxnLst/>
              <a:rect l="l" t="t" r="r" b="b"/>
              <a:pathLst>
                <a:path w="4772818" h="513953">
                  <a:moveTo>
                    <a:pt x="0" y="0"/>
                  </a:moveTo>
                  <a:lnTo>
                    <a:pt x="4772818" y="0"/>
                  </a:lnTo>
                  <a:lnTo>
                    <a:pt x="477281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8" name="TextBox 88"/>
            <p:cNvSpPr txBox="1"/>
            <p:nvPr/>
          </p:nvSpPr>
          <p:spPr>
            <a:xfrm>
              <a:off x="0" y="-133350"/>
              <a:ext cx="477281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Unknown</a:t>
              </a:r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9389864" y="5829151"/>
            <a:ext cx="3579614" cy="385465"/>
            <a:chOff x="0" y="0"/>
            <a:chExt cx="4772818" cy="513953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4772818" cy="513953"/>
            </a:xfrm>
            <a:custGeom>
              <a:avLst/>
              <a:gdLst/>
              <a:ahLst/>
              <a:cxnLst/>
              <a:rect l="l" t="t" r="r" b="b"/>
              <a:pathLst>
                <a:path w="4772818" h="513953">
                  <a:moveTo>
                    <a:pt x="0" y="0"/>
                  </a:moveTo>
                  <a:lnTo>
                    <a:pt x="4772818" y="0"/>
                  </a:lnTo>
                  <a:lnTo>
                    <a:pt x="477281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1" name="TextBox 91"/>
            <p:cNvSpPr txBox="1"/>
            <p:nvPr/>
          </p:nvSpPr>
          <p:spPr>
            <a:xfrm>
              <a:off x="0" y="-133350"/>
              <a:ext cx="477281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Higher than TabPFN-TS</a:t>
              </a:r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13460909" y="5829151"/>
            <a:ext cx="3584376" cy="385465"/>
            <a:chOff x="0" y="0"/>
            <a:chExt cx="4779168" cy="513953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4779168" cy="513953"/>
            </a:xfrm>
            <a:custGeom>
              <a:avLst/>
              <a:gdLst/>
              <a:ahLst/>
              <a:cxnLst/>
              <a:rect l="l" t="t" r="r" b="b"/>
              <a:pathLst>
                <a:path w="4779168" h="513953">
                  <a:moveTo>
                    <a:pt x="0" y="0"/>
                  </a:moveTo>
                  <a:lnTo>
                    <a:pt x="4779168" y="0"/>
                  </a:lnTo>
                  <a:lnTo>
                    <a:pt x="477916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4" name="TextBox 94"/>
            <p:cNvSpPr txBox="1"/>
            <p:nvPr/>
          </p:nvSpPr>
          <p:spPr>
            <a:xfrm>
              <a:off x="0" y="-133350"/>
              <a:ext cx="477916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Real data used</a:t>
              </a:r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1001762" y="6368654"/>
            <a:ext cx="16284476" cy="693539"/>
            <a:chOff x="0" y="0"/>
            <a:chExt cx="21712635" cy="924718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21712682" cy="924687"/>
            </a:xfrm>
            <a:custGeom>
              <a:avLst/>
              <a:gdLst/>
              <a:ahLst/>
              <a:cxnLst/>
              <a:rect l="l" t="t" r="r" b="b"/>
              <a:pathLst>
                <a:path w="21712682" h="924687">
                  <a:moveTo>
                    <a:pt x="0" y="0"/>
                  </a:moveTo>
                  <a:lnTo>
                    <a:pt x="21712682" y="0"/>
                  </a:lnTo>
                  <a:lnTo>
                    <a:pt x="21712682" y="924687"/>
                  </a:lnTo>
                  <a:lnTo>
                    <a:pt x="0" y="92468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97" name="Group 97"/>
          <p:cNvGrpSpPr/>
          <p:nvPr/>
        </p:nvGrpSpPr>
        <p:grpSpPr>
          <a:xfrm>
            <a:off x="1243012" y="6522690"/>
            <a:ext cx="3584376" cy="385465"/>
            <a:chOff x="0" y="0"/>
            <a:chExt cx="4779168" cy="513953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4779168" cy="513953"/>
            </a:xfrm>
            <a:custGeom>
              <a:avLst/>
              <a:gdLst/>
              <a:ahLst/>
              <a:cxnLst/>
              <a:rect l="l" t="t" r="r" b="b"/>
              <a:pathLst>
                <a:path w="4779168" h="513953">
                  <a:moveTo>
                    <a:pt x="0" y="0"/>
                  </a:moveTo>
                  <a:lnTo>
                    <a:pt x="4779168" y="0"/>
                  </a:lnTo>
                  <a:lnTo>
                    <a:pt x="477916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9" name="TextBox 99"/>
            <p:cNvSpPr txBox="1"/>
            <p:nvPr/>
          </p:nvSpPr>
          <p:spPr>
            <a:xfrm>
              <a:off x="0" y="-133350"/>
              <a:ext cx="477916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AutoETS</a:t>
              </a:r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5318820" y="6522690"/>
            <a:ext cx="3579614" cy="385465"/>
            <a:chOff x="0" y="0"/>
            <a:chExt cx="4772818" cy="513953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4772818" cy="513953"/>
            </a:xfrm>
            <a:custGeom>
              <a:avLst/>
              <a:gdLst/>
              <a:ahLst/>
              <a:cxnLst/>
              <a:rect l="l" t="t" r="r" b="b"/>
              <a:pathLst>
                <a:path w="4772818" h="513953">
                  <a:moveTo>
                    <a:pt x="0" y="0"/>
                  </a:moveTo>
                  <a:lnTo>
                    <a:pt x="4772818" y="0"/>
                  </a:lnTo>
                  <a:lnTo>
                    <a:pt x="477281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2" name="TextBox 102"/>
            <p:cNvSpPr txBox="1"/>
            <p:nvPr/>
          </p:nvSpPr>
          <p:spPr>
            <a:xfrm>
              <a:off x="0" y="-133350"/>
              <a:ext cx="477281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Classic Statistical</a:t>
              </a:r>
            </a:p>
          </p:txBody>
        </p:sp>
      </p:grpSp>
      <p:grpSp>
        <p:nvGrpSpPr>
          <p:cNvPr id="103" name="Group 103"/>
          <p:cNvGrpSpPr/>
          <p:nvPr/>
        </p:nvGrpSpPr>
        <p:grpSpPr>
          <a:xfrm>
            <a:off x="9389864" y="6522690"/>
            <a:ext cx="3579614" cy="385465"/>
            <a:chOff x="0" y="0"/>
            <a:chExt cx="4772818" cy="513953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4772818" cy="513953"/>
            </a:xfrm>
            <a:custGeom>
              <a:avLst/>
              <a:gdLst/>
              <a:ahLst/>
              <a:cxnLst/>
              <a:rect l="l" t="t" r="r" b="b"/>
              <a:pathLst>
                <a:path w="4772818" h="513953">
                  <a:moveTo>
                    <a:pt x="0" y="0"/>
                  </a:moveTo>
                  <a:lnTo>
                    <a:pt x="4772818" y="0"/>
                  </a:lnTo>
                  <a:lnTo>
                    <a:pt x="477281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5" name="TextBox 105"/>
            <p:cNvSpPr txBox="1"/>
            <p:nvPr/>
          </p:nvSpPr>
          <p:spPr>
            <a:xfrm>
              <a:off x="0" y="-133350"/>
              <a:ext cx="477281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Higher than TabPFN-TS</a:t>
              </a:r>
            </a:p>
          </p:txBody>
        </p:sp>
      </p:grpSp>
      <p:grpSp>
        <p:nvGrpSpPr>
          <p:cNvPr id="106" name="Group 106"/>
          <p:cNvGrpSpPr/>
          <p:nvPr/>
        </p:nvGrpSpPr>
        <p:grpSpPr>
          <a:xfrm>
            <a:off x="13460909" y="6522690"/>
            <a:ext cx="3584376" cy="385465"/>
            <a:chOff x="0" y="0"/>
            <a:chExt cx="4779168" cy="513953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4779168" cy="513953"/>
            </a:xfrm>
            <a:custGeom>
              <a:avLst/>
              <a:gdLst/>
              <a:ahLst/>
              <a:cxnLst/>
              <a:rect l="l" t="t" r="r" b="b"/>
              <a:pathLst>
                <a:path w="4779168" h="513953">
                  <a:moveTo>
                    <a:pt x="0" y="0"/>
                  </a:moveTo>
                  <a:lnTo>
                    <a:pt x="4779168" y="0"/>
                  </a:lnTo>
                  <a:lnTo>
                    <a:pt x="4779168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8" name="TextBox 108"/>
            <p:cNvSpPr txBox="1"/>
            <p:nvPr/>
          </p:nvSpPr>
          <p:spPr>
            <a:xfrm>
              <a:off x="0" y="-133350"/>
              <a:ext cx="4779168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Real data used</a:t>
              </a:r>
            </a:p>
          </p:txBody>
        </p:sp>
      </p:grpSp>
      <p:grpSp>
        <p:nvGrpSpPr>
          <p:cNvPr id="109" name="Group 109"/>
          <p:cNvGrpSpPr/>
          <p:nvPr/>
        </p:nvGrpSpPr>
        <p:grpSpPr>
          <a:xfrm>
            <a:off x="992238" y="7342734"/>
            <a:ext cx="16303526" cy="385465"/>
            <a:chOff x="0" y="0"/>
            <a:chExt cx="21738035" cy="513953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21738034" cy="513953"/>
            </a:xfrm>
            <a:custGeom>
              <a:avLst/>
              <a:gdLst/>
              <a:ahLst/>
              <a:cxnLst/>
              <a:rect l="l" t="t" r="r" b="b"/>
              <a:pathLst>
                <a:path w="21738034" h="513953">
                  <a:moveTo>
                    <a:pt x="0" y="0"/>
                  </a:moveTo>
                  <a:lnTo>
                    <a:pt x="21738034" y="0"/>
                  </a:lnTo>
                  <a:lnTo>
                    <a:pt x="21738034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1" name="TextBox 111"/>
            <p:cNvSpPr txBox="1"/>
            <p:nvPr/>
          </p:nvSpPr>
          <p:spPr>
            <a:xfrm>
              <a:off x="0" y="-133350"/>
              <a:ext cx="21738035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b="1" dirty="0">
                  <a:solidFill>
                    <a:srgbClr val="3C393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Key Highlights:</a:t>
              </a:r>
            </a:p>
          </p:txBody>
        </p:sp>
      </p:grpSp>
      <p:grpSp>
        <p:nvGrpSpPr>
          <p:cNvPr id="112" name="Group 112"/>
          <p:cNvGrpSpPr/>
          <p:nvPr/>
        </p:nvGrpSpPr>
        <p:grpSpPr>
          <a:xfrm>
            <a:off x="992238" y="7999214"/>
            <a:ext cx="16303526" cy="385465"/>
            <a:chOff x="0" y="0"/>
            <a:chExt cx="21738035" cy="513953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21738034" cy="513953"/>
            </a:xfrm>
            <a:custGeom>
              <a:avLst/>
              <a:gdLst/>
              <a:ahLst/>
              <a:cxnLst/>
              <a:rect l="l" t="t" r="r" b="b"/>
              <a:pathLst>
                <a:path w="21738034" h="513953">
                  <a:moveTo>
                    <a:pt x="0" y="0"/>
                  </a:moveTo>
                  <a:lnTo>
                    <a:pt x="21738034" y="0"/>
                  </a:lnTo>
                  <a:lnTo>
                    <a:pt x="21738034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4" name="TextBox 114"/>
            <p:cNvSpPr txBox="1"/>
            <p:nvPr/>
          </p:nvSpPr>
          <p:spPr>
            <a:xfrm>
              <a:off x="0" y="-133350"/>
              <a:ext cx="21738035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82773" lvl="1" indent="-141387" algn="l">
                <a:lnSpc>
                  <a:spcPts val="3599"/>
                </a:lnSpc>
                <a:buFont typeface="Arial"/>
                <a:buChar char="•"/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TabPFN-TS is the smallest model</a:t>
              </a:r>
            </a:p>
          </p:txBody>
        </p:sp>
      </p:grpSp>
      <p:grpSp>
        <p:nvGrpSpPr>
          <p:cNvPr id="115" name="Group 115"/>
          <p:cNvGrpSpPr/>
          <p:nvPr/>
        </p:nvGrpSpPr>
        <p:grpSpPr>
          <a:xfrm>
            <a:off x="992238" y="8468916"/>
            <a:ext cx="16303526" cy="385465"/>
            <a:chOff x="0" y="0"/>
            <a:chExt cx="21738035" cy="513953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21738034" cy="513953"/>
            </a:xfrm>
            <a:custGeom>
              <a:avLst/>
              <a:gdLst/>
              <a:ahLst/>
              <a:cxnLst/>
              <a:rect l="l" t="t" r="r" b="b"/>
              <a:pathLst>
                <a:path w="21738034" h="513953">
                  <a:moveTo>
                    <a:pt x="0" y="0"/>
                  </a:moveTo>
                  <a:lnTo>
                    <a:pt x="21738034" y="0"/>
                  </a:lnTo>
                  <a:lnTo>
                    <a:pt x="21738034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7" name="TextBox 117"/>
            <p:cNvSpPr txBox="1"/>
            <p:nvPr/>
          </p:nvSpPr>
          <p:spPr>
            <a:xfrm>
              <a:off x="0" y="-133350"/>
              <a:ext cx="21738035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82773" lvl="1" indent="-141387" algn="l">
                <a:lnSpc>
                  <a:spcPts val="3599"/>
                </a:lnSpc>
                <a:buFont typeface="Arial"/>
                <a:buChar char="•"/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TabPFN-TS achieves the highest accuracy</a:t>
              </a:r>
            </a:p>
          </p:txBody>
        </p:sp>
      </p:grpSp>
      <p:grpSp>
        <p:nvGrpSpPr>
          <p:cNvPr id="118" name="Group 118"/>
          <p:cNvGrpSpPr/>
          <p:nvPr/>
        </p:nvGrpSpPr>
        <p:grpSpPr>
          <a:xfrm>
            <a:off x="992238" y="8938617"/>
            <a:ext cx="16303526" cy="385465"/>
            <a:chOff x="0" y="0"/>
            <a:chExt cx="21738035" cy="513953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21738034" cy="513953"/>
            </a:xfrm>
            <a:custGeom>
              <a:avLst/>
              <a:gdLst/>
              <a:ahLst/>
              <a:cxnLst/>
              <a:rect l="l" t="t" r="r" b="b"/>
              <a:pathLst>
                <a:path w="21738034" h="513953">
                  <a:moveTo>
                    <a:pt x="0" y="0"/>
                  </a:moveTo>
                  <a:lnTo>
                    <a:pt x="21738034" y="0"/>
                  </a:lnTo>
                  <a:lnTo>
                    <a:pt x="21738034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0" name="TextBox 120"/>
            <p:cNvSpPr txBox="1"/>
            <p:nvPr/>
          </p:nvSpPr>
          <p:spPr>
            <a:xfrm>
              <a:off x="0" y="-133350"/>
              <a:ext cx="21738035" cy="6473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82773" lvl="1" indent="-141387" algn="l">
                <a:lnSpc>
                  <a:spcPts val="3599"/>
                </a:lnSpc>
                <a:buFont typeface="Arial"/>
                <a:buChar char="•"/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TabPFN-TS was trained with zero real time series data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1240185"/>
            <a:ext cx="8966150" cy="974377"/>
            <a:chOff x="0" y="0"/>
            <a:chExt cx="11954867" cy="12991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54866" cy="1299170"/>
            </a:xfrm>
            <a:custGeom>
              <a:avLst/>
              <a:gdLst/>
              <a:ahLst/>
              <a:cxnLst/>
              <a:rect l="l" t="t" r="r" b="b"/>
              <a:pathLst>
                <a:path w="11954866" h="1299170">
                  <a:moveTo>
                    <a:pt x="0" y="0"/>
                  </a:moveTo>
                  <a:lnTo>
                    <a:pt x="11954866" y="0"/>
                  </a:lnTo>
                  <a:lnTo>
                    <a:pt x="11954866" y="1299170"/>
                  </a:lnTo>
                  <a:lnTo>
                    <a:pt x="0" y="1299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61925"/>
              <a:ext cx="11954867" cy="14610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324"/>
                </a:lnSpc>
              </a:pPr>
              <a:r>
                <a:rPr lang="en-US" sz="5562" dirty="0">
                  <a:solidFill>
                    <a:srgbClr val="1B1B27"/>
                  </a:solidFill>
                  <a:latin typeface="Raleway"/>
                  <a:ea typeface="Raleway"/>
                  <a:cs typeface="Raleway"/>
                  <a:sym typeface="Raleway"/>
                </a:rPr>
                <a:t>Strengths &amp; Limitations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2834879"/>
            <a:ext cx="3544044" cy="442912"/>
            <a:chOff x="0" y="0"/>
            <a:chExt cx="4725392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4725392" cy="685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2750" dirty="0">
                  <a:solidFill>
                    <a:srgbClr val="1B1B27"/>
                  </a:solidFill>
                  <a:latin typeface="Raleway"/>
                  <a:ea typeface="Raleway"/>
                  <a:cs typeface="Raleway"/>
                  <a:sym typeface="Raleway"/>
                </a:rPr>
                <a:t>Strengths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99401" y="2834879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4725392" cy="685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2750" dirty="0">
                  <a:solidFill>
                    <a:srgbClr val="1B1B27"/>
                  </a:solidFill>
                  <a:latin typeface="Raleway"/>
                  <a:ea typeface="Raleway"/>
                  <a:cs typeface="Raleway"/>
                  <a:sym typeface="Raleway"/>
                </a:rPr>
                <a:t>Limitations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99401" y="3561309"/>
            <a:ext cx="7805886" cy="453629"/>
            <a:chOff x="0" y="0"/>
            <a:chExt cx="10407848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61925"/>
              <a:ext cx="10407848" cy="766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4274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No lag inputs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99401" y="4114056"/>
            <a:ext cx="7805886" cy="1630114"/>
            <a:chOff x="0" y="0"/>
            <a:chExt cx="10407848" cy="21734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2173485"/>
            </a:xfrm>
            <a:custGeom>
              <a:avLst/>
              <a:gdLst/>
              <a:ahLst/>
              <a:cxnLst/>
              <a:rect l="l" t="t" r="r" b="b"/>
              <a:pathLst>
                <a:path w="10407848" h="2173485">
                  <a:moveTo>
                    <a:pt x="0" y="0"/>
                  </a:moveTo>
                  <a:lnTo>
                    <a:pt x="10407848" y="0"/>
                  </a:lnTo>
                  <a:lnTo>
                    <a:pt x="10407848" y="2173485"/>
                  </a:lnTo>
                  <a:lnTo>
                    <a:pt x="0" y="21734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61925"/>
              <a:ext cx="10407848" cy="23354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4274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Local-only</a:t>
              </a:r>
            </a:p>
            <a:p>
              <a:pPr marL="329902" lvl="1" indent="-164951" algn="l">
                <a:lnSpc>
                  <a:spcPts val="4274"/>
                </a:lnSpc>
              </a:pPr>
              <a:endParaRPr lang="en-US" sz="2187" dirty="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99401" y="4666804"/>
            <a:ext cx="7805886" cy="453629"/>
            <a:chOff x="0" y="0"/>
            <a:chExt cx="10407848" cy="6048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61925"/>
              <a:ext cx="10407848" cy="766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4274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Doesn’t use external covariates</a:t>
              </a:r>
            </a:p>
            <a:p>
              <a:pPr marL="329902" lvl="1" indent="-164951" algn="l">
                <a:lnSpc>
                  <a:spcPts val="4274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Not optimized for huge datasets</a:t>
              </a:r>
            </a:p>
            <a:p>
              <a:pPr marL="329902" lvl="1" indent="-164951" algn="l">
                <a:lnSpc>
                  <a:spcPts val="4274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Currently doesn’t support additional features like promotions, weather, or prices. Might limit its performance in multi-factor real-world use cases.</a:t>
              </a:r>
            </a:p>
            <a:p>
              <a:pPr marL="329902" lvl="1" indent="-164951" algn="l">
                <a:lnSpc>
                  <a:spcPts val="4274"/>
                </a:lnSpc>
              </a:pPr>
              <a:endParaRPr lang="en-US" sz="2187" dirty="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329902" lvl="1" indent="-164951" algn="l">
                <a:lnSpc>
                  <a:spcPts val="4274"/>
                </a:lnSpc>
              </a:pPr>
              <a:endParaRPr lang="en-US" sz="2187" dirty="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97136" y="3521292"/>
            <a:ext cx="7289601" cy="6514204"/>
            <a:chOff x="0" y="0"/>
            <a:chExt cx="9719468" cy="868560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719468" cy="8685605"/>
            </a:xfrm>
            <a:custGeom>
              <a:avLst/>
              <a:gdLst/>
              <a:ahLst/>
              <a:cxnLst/>
              <a:rect l="l" t="t" r="r" b="b"/>
              <a:pathLst>
                <a:path w="9719468" h="8685605">
                  <a:moveTo>
                    <a:pt x="0" y="0"/>
                  </a:moveTo>
                  <a:lnTo>
                    <a:pt x="9719468" y="0"/>
                  </a:lnTo>
                  <a:lnTo>
                    <a:pt x="9719468" y="8685605"/>
                  </a:lnTo>
                  <a:lnTo>
                    <a:pt x="0" y="86856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61925"/>
              <a:ext cx="9719468" cy="88475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4200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404040"/>
                  </a:solidFill>
                  <a:latin typeface="Roboto"/>
                  <a:ea typeface="Roboto"/>
                  <a:cs typeface="Roboto"/>
                  <a:sym typeface="Roboto"/>
                </a:rPr>
                <a:t>TabPFN-TS is the smallest model</a:t>
              </a:r>
            </a:p>
            <a:p>
              <a:pPr marL="329902" lvl="1" indent="-164951" algn="l">
                <a:lnSpc>
                  <a:spcPts val="4200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404040"/>
                  </a:solidFill>
                  <a:latin typeface="Roboto"/>
                  <a:ea typeface="Roboto"/>
                  <a:cs typeface="Roboto"/>
                  <a:sym typeface="Roboto"/>
                </a:rPr>
                <a:t>Fast, small, generalizes well</a:t>
              </a:r>
            </a:p>
            <a:p>
              <a:pPr marL="329902" lvl="1" indent="-164951" algn="l">
                <a:lnSpc>
                  <a:spcPts val="4200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404040"/>
                  </a:solidFill>
                  <a:latin typeface="Roboto"/>
                  <a:ea typeface="Roboto"/>
                  <a:cs typeface="Roboto"/>
                  <a:sym typeface="Roboto"/>
                </a:rPr>
                <a:t>Small but mighty : Just 11M parameters, yet it outperforms models 60–70× its size.</a:t>
              </a:r>
            </a:p>
            <a:p>
              <a:pPr marL="329902" lvl="1" indent="-164951" algn="l">
                <a:lnSpc>
                  <a:spcPts val="4200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404040"/>
                  </a:solidFill>
                  <a:latin typeface="Roboto"/>
                  <a:ea typeface="Roboto"/>
                  <a:cs typeface="Roboto"/>
                  <a:sym typeface="Roboto"/>
                </a:rPr>
                <a:t>Makes it fast, lightweight, and deployable even on limited hardware.</a:t>
              </a:r>
            </a:p>
            <a:p>
              <a:pPr marL="329902" lvl="1" indent="-164951" algn="l">
                <a:lnSpc>
                  <a:spcPts val="4200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404040"/>
                  </a:solidFill>
                  <a:latin typeface="Roboto"/>
                  <a:ea typeface="Roboto"/>
                  <a:cs typeface="Roboto"/>
                  <a:sym typeface="Roboto"/>
                </a:rPr>
                <a:t>No fine-tuning required:  Works out-of-the-box with zero gradient descent.</a:t>
              </a:r>
            </a:p>
            <a:p>
              <a:pPr marL="329902" lvl="1" indent="-164951" algn="l">
                <a:lnSpc>
                  <a:spcPts val="4200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404040"/>
                  </a:solidFill>
                  <a:latin typeface="Roboto"/>
                  <a:ea typeface="Roboto"/>
                  <a:cs typeface="Roboto"/>
                  <a:sym typeface="Roboto"/>
                </a:rPr>
                <a:t>Perfect for quick deployment and use in production.</a:t>
              </a:r>
            </a:p>
            <a:p>
              <a:pPr marL="329902" lvl="1" indent="-164951" algn="l">
                <a:lnSpc>
                  <a:spcPts val="4200"/>
                </a:lnSpc>
              </a:pPr>
              <a:endParaRPr lang="en-US" sz="2187" dirty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329902" lvl="1" indent="-164951" algn="l">
                <a:lnSpc>
                  <a:spcPts val="4200"/>
                </a:lnSpc>
              </a:pPr>
              <a:endParaRPr lang="en-US" sz="2187" dirty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329902" lvl="1" indent="-164951" algn="l">
                <a:lnSpc>
                  <a:spcPts val="4200"/>
                </a:lnSpc>
              </a:pPr>
              <a:endParaRPr lang="en-US" sz="2187" dirty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620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1400770"/>
            <a:ext cx="11639102" cy="886719"/>
            <a:chOff x="0" y="0"/>
            <a:chExt cx="15518803" cy="11822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18803" cy="1182292"/>
            </a:xfrm>
            <a:custGeom>
              <a:avLst/>
              <a:gdLst/>
              <a:ahLst/>
              <a:cxnLst/>
              <a:rect l="l" t="t" r="r" b="b"/>
              <a:pathLst>
                <a:path w="15518803" h="1182292">
                  <a:moveTo>
                    <a:pt x="0" y="0"/>
                  </a:moveTo>
                  <a:lnTo>
                    <a:pt x="15518803" y="0"/>
                  </a:lnTo>
                  <a:lnTo>
                    <a:pt x="15518803" y="1182292"/>
                  </a:lnTo>
                  <a:lnTo>
                    <a:pt x="0" y="11822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52400"/>
              <a:ext cx="15518803" cy="13346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499"/>
                </a:lnSpc>
              </a:pPr>
              <a:r>
                <a:rPr lang="en-US" sz="4999" dirty="0">
                  <a:solidFill>
                    <a:srgbClr val="1B1B27"/>
                  </a:solidFill>
                  <a:latin typeface="Raleway"/>
                  <a:ea typeface="Raleway"/>
                  <a:cs typeface="Raleway"/>
                  <a:sym typeface="Raleway"/>
                </a:rPr>
                <a:t>Key Takeaways &amp; Future Directions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6284" y="2702569"/>
            <a:ext cx="2729061" cy="1482030"/>
            <a:chOff x="0" y="0"/>
            <a:chExt cx="3638748" cy="1976040"/>
          </a:xfrm>
        </p:grpSpPr>
        <p:sp>
          <p:nvSpPr>
            <p:cNvPr id="10" name="Freeform 10"/>
            <p:cNvSpPr/>
            <p:nvPr/>
          </p:nvSpPr>
          <p:spPr>
            <a:xfrm>
              <a:off x="7874" y="7874"/>
              <a:ext cx="3622929" cy="1960245"/>
            </a:xfrm>
            <a:custGeom>
              <a:avLst/>
              <a:gdLst/>
              <a:ahLst/>
              <a:cxnLst/>
              <a:rect l="l" t="t" r="r" b="b"/>
              <a:pathLst>
                <a:path w="3622929" h="1960245">
                  <a:moveTo>
                    <a:pt x="0" y="143002"/>
                  </a:moveTo>
                  <a:cubicBezTo>
                    <a:pt x="0" y="64008"/>
                    <a:pt x="64262" y="0"/>
                    <a:pt x="143510" y="0"/>
                  </a:cubicBezTo>
                  <a:lnTo>
                    <a:pt x="3479546" y="0"/>
                  </a:lnTo>
                  <a:cubicBezTo>
                    <a:pt x="3558794" y="0"/>
                    <a:pt x="3622929" y="64008"/>
                    <a:pt x="3622929" y="142875"/>
                  </a:cubicBezTo>
                  <a:lnTo>
                    <a:pt x="3622929" y="1817370"/>
                  </a:lnTo>
                  <a:cubicBezTo>
                    <a:pt x="3622929" y="1896237"/>
                    <a:pt x="3558667" y="1960245"/>
                    <a:pt x="3479546" y="1960245"/>
                  </a:cubicBezTo>
                  <a:lnTo>
                    <a:pt x="143510" y="1960245"/>
                  </a:lnTo>
                  <a:cubicBezTo>
                    <a:pt x="64262" y="1960245"/>
                    <a:pt x="127" y="1896237"/>
                    <a:pt x="127" y="1817370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3638804" cy="1976120"/>
            </a:xfrm>
            <a:custGeom>
              <a:avLst/>
              <a:gdLst/>
              <a:ahLst/>
              <a:cxnLst/>
              <a:rect l="l" t="t" r="r" b="b"/>
              <a:pathLst>
                <a:path w="3638804" h="1976120">
                  <a:moveTo>
                    <a:pt x="0" y="150876"/>
                  </a:moveTo>
                  <a:cubicBezTo>
                    <a:pt x="0" y="67564"/>
                    <a:pt x="67818" y="0"/>
                    <a:pt x="151384" y="0"/>
                  </a:cubicBezTo>
                  <a:lnTo>
                    <a:pt x="3487420" y="0"/>
                  </a:lnTo>
                  <a:lnTo>
                    <a:pt x="3487420" y="7874"/>
                  </a:lnTo>
                  <a:lnTo>
                    <a:pt x="3487420" y="0"/>
                  </a:lnTo>
                  <a:cubicBezTo>
                    <a:pt x="3570986" y="0"/>
                    <a:pt x="3638804" y="67564"/>
                    <a:pt x="3638804" y="150876"/>
                  </a:cubicBezTo>
                  <a:lnTo>
                    <a:pt x="3630930" y="150876"/>
                  </a:lnTo>
                  <a:lnTo>
                    <a:pt x="3638804" y="150876"/>
                  </a:lnTo>
                  <a:lnTo>
                    <a:pt x="3638804" y="1825244"/>
                  </a:lnTo>
                  <a:lnTo>
                    <a:pt x="3630930" y="1825244"/>
                  </a:lnTo>
                  <a:lnTo>
                    <a:pt x="3638804" y="1825244"/>
                  </a:lnTo>
                  <a:cubicBezTo>
                    <a:pt x="3638804" y="1908556"/>
                    <a:pt x="3570986" y="1976120"/>
                    <a:pt x="3487420" y="1976120"/>
                  </a:cubicBezTo>
                  <a:lnTo>
                    <a:pt x="3487420" y="1968246"/>
                  </a:lnTo>
                  <a:lnTo>
                    <a:pt x="3487420" y="1976120"/>
                  </a:lnTo>
                  <a:lnTo>
                    <a:pt x="151384" y="1976120"/>
                  </a:lnTo>
                  <a:lnTo>
                    <a:pt x="151384" y="1968246"/>
                  </a:lnTo>
                  <a:lnTo>
                    <a:pt x="151384" y="1976120"/>
                  </a:lnTo>
                  <a:cubicBezTo>
                    <a:pt x="67818" y="1975993"/>
                    <a:pt x="0" y="1908556"/>
                    <a:pt x="0" y="1825244"/>
                  </a:cubicBezTo>
                  <a:lnTo>
                    <a:pt x="0" y="150876"/>
                  </a:lnTo>
                  <a:lnTo>
                    <a:pt x="7874" y="150876"/>
                  </a:lnTo>
                  <a:lnTo>
                    <a:pt x="0" y="150876"/>
                  </a:lnTo>
                  <a:moveTo>
                    <a:pt x="15875" y="150876"/>
                  </a:moveTo>
                  <a:lnTo>
                    <a:pt x="15875" y="1825244"/>
                  </a:lnTo>
                  <a:lnTo>
                    <a:pt x="7874" y="1825244"/>
                  </a:lnTo>
                  <a:lnTo>
                    <a:pt x="15748" y="1825244"/>
                  </a:lnTo>
                  <a:cubicBezTo>
                    <a:pt x="15748" y="1899793"/>
                    <a:pt x="76327" y="1960245"/>
                    <a:pt x="151257" y="1960245"/>
                  </a:cubicBezTo>
                  <a:lnTo>
                    <a:pt x="3487420" y="1960245"/>
                  </a:lnTo>
                  <a:cubicBezTo>
                    <a:pt x="3562223" y="1960245"/>
                    <a:pt x="3622929" y="1899793"/>
                    <a:pt x="3622929" y="1825244"/>
                  </a:cubicBezTo>
                  <a:lnTo>
                    <a:pt x="3622929" y="150876"/>
                  </a:lnTo>
                  <a:cubicBezTo>
                    <a:pt x="3622929" y="76327"/>
                    <a:pt x="3562350" y="15875"/>
                    <a:pt x="3487420" y="15875"/>
                  </a:cubicBezTo>
                  <a:lnTo>
                    <a:pt x="151384" y="15875"/>
                  </a:lnTo>
                  <a:lnTo>
                    <a:pt x="151384" y="7874"/>
                  </a:lnTo>
                  <a:lnTo>
                    <a:pt x="151384" y="15748"/>
                  </a:lnTo>
                  <a:cubicBezTo>
                    <a:pt x="76454" y="15875"/>
                    <a:pt x="15875" y="76327"/>
                    <a:pt x="15875" y="150876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2171402" y="3219301"/>
            <a:ext cx="358825" cy="448419"/>
          </a:xfrm>
          <a:custGeom>
            <a:avLst/>
            <a:gdLst/>
            <a:ahLst/>
            <a:cxnLst/>
            <a:rect l="l" t="t" r="r" b="b"/>
            <a:pathLst>
              <a:path w="358825" h="448419">
                <a:moveTo>
                  <a:pt x="0" y="0"/>
                </a:moveTo>
                <a:lnTo>
                  <a:pt x="358826" y="0"/>
                </a:lnTo>
                <a:lnTo>
                  <a:pt x="358826" y="448419"/>
                </a:lnTo>
                <a:lnTo>
                  <a:pt x="0" y="448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38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3964484" y="2963615"/>
            <a:ext cx="4979491" cy="308371"/>
            <a:chOff x="0" y="0"/>
            <a:chExt cx="6639322" cy="4111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39322" cy="411162"/>
            </a:xfrm>
            <a:custGeom>
              <a:avLst/>
              <a:gdLst/>
              <a:ahLst/>
              <a:cxnLst/>
              <a:rect l="l" t="t" r="r" b="b"/>
              <a:pathLst>
                <a:path w="6639322" h="411162">
                  <a:moveTo>
                    <a:pt x="0" y="0"/>
                  </a:moveTo>
                  <a:lnTo>
                    <a:pt x="6639322" y="0"/>
                  </a:lnTo>
                  <a:lnTo>
                    <a:pt x="6639322" y="411162"/>
                  </a:lnTo>
                  <a:lnTo>
                    <a:pt x="0" y="4111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6639322" cy="4968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2499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Benchmark-Beating Results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964484" y="3515171"/>
            <a:ext cx="7953524" cy="408385"/>
            <a:chOff x="0" y="0"/>
            <a:chExt cx="10604698" cy="5445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604698" cy="544513"/>
            </a:xfrm>
            <a:custGeom>
              <a:avLst/>
              <a:gdLst/>
              <a:ahLst/>
              <a:cxnLst/>
              <a:rect l="l" t="t" r="r" b="b"/>
              <a:pathLst>
                <a:path w="10604698" h="544513">
                  <a:moveTo>
                    <a:pt x="0" y="0"/>
                  </a:moveTo>
                  <a:lnTo>
                    <a:pt x="10604698" y="0"/>
                  </a:lnTo>
                  <a:lnTo>
                    <a:pt x="10604698" y="544513"/>
                  </a:lnTo>
                  <a:lnTo>
                    <a:pt x="0" y="54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52400"/>
              <a:ext cx="10604698" cy="696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25"/>
                </a:lnSpc>
              </a:pPr>
              <a:r>
                <a:rPr lang="en-US" sz="2000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TabPFN-TS outperforms specialized models with fraction of resources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836938" y="4166741"/>
            <a:ext cx="13331279" cy="14288"/>
            <a:chOff x="0" y="0"/>
            <a:chExt cx="17775038" cy="190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775047" cy="19050"/>
            </a:xfrm>
            <a:custGeom>
              <a:avLst/>
              <a:gdLst/>
              <a:ahLst/>
              <a:cxnLst/>
              <a:rect l="l" t="t" r="r" b="b"/>
              <a:pathLst>
                <a:path w="17775047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7765522" y="0"/>
                  </a:lnTo>
                  <a:cubicBezTo>
                    <a:pt x="17770729" y="0"/>
                    <a:pt x="17775047" y="4318"/>
                    <a:pt x="17775047" y="9525"/>
                  </a:cubicBezTo>
                  <a:cubicBezTo>
                    <a:pt x="17775047" y="14732"/>
                    <a:pt x="17770729" y="19050"/>
                    <a:pt x="17765522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986284" y="4300239"/>
            <a:ext cx="5446365" cy="1482030"/>
            <a:chOff x="0" y="0"/>
            <a:chExt cx="7261820" cy="1976040"/>
          </a:xfrm>
        </p:grpSpPr>
        <p:sp>
          <p:nvSpPr>
            <p:cNvPr id="22" name="Freeform 22"/>
            <p:cNvSpPr/>
            <p:nvPr/>
          </p:nvSpPr>
          <p:spPr>
            <a:xfrm>
              <a:off x="7874" y="7874"/>
              <a:ext cx="7245985" cy="1960245"/>
            </a:xfrm>
            <a:custGeom>
              <a:avLst/>
              <a:gdLst/>
              <a:ahLst/>
              <a:cxnLst/>
              <a:rect l="l" t="t" r="r" b="b"/>
              <a:pathLst>
                <a:path w="7245985" h="1960245">
                  <a:moveTo>
                    <a:pt x="0" y="143002"/>
                  </a:moveTo>
                  <a:cubicBezTo>
                    <a:pt x="0" y="64008"/>
                    <a:pt x="64389" y="0"/>
                    <a:pt x="143764" y="0"/>
                  </a:cubicBezTo>
                  <a:lnTo>
                    <a:pt x="7102221" y="0"/>
                  </a:lnTo>
                  <a:cubicBezTo>
                    <a:pt x="7181596" y="0"/>
                    <a:pt x="7245985" y="64008"/>
                    <a:pt x="7245985" y="142875"/>
                  </a:cubicBezTo>
                  <a:lnTo>
                    <a:pt x="7245985" y="1817370"/>
                  </a:lnTo>
                  <a:cubicBezTo>
                    <a:pt x="7245985" y="1896237"/>
                    <a:pt x="7181596" y="1960245"/>
                    <a:pt x="7102221" y="1960245"/>
                  </a:cubicBezTo>
                  <a:lnTo>
                    <a:pt x="143764" y="1960245"/>
                  </a:lnTo>
                  <a:cubicBezTo>
                    <a:pt x="64389" y="1960245"/>
                    <a:pt x="0" y="1896237"/>
                    <a:pt x="0" y="1817370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7261733" cy="1976120"/>
            </a:xfrm>
            <a:custGeom>
              <a:avLst/>
              <a:gdLst/>
              <a:ahLst/>
              <a:cxnLst/>
              <a:rect l="l" t="t" r="r" b="b"/>
              <a:pathLst>
                <a:path w="7261733" h="1976120">
                  <a:moveTo>
                    <a:pt x="0" y="150876"/>
                  </a:moveTo>
                  <a:cubicBezTo>
                    <a:pt x="0" y="67437"/>
                    <a:pt x="67945" y="0"/>
                    <a:pt x="151638" y="0"/>
                  </a:cubicBezTo>
                  <a:lnTo>
                    <a:pt x="7110095" y="0"/>
                  </a:lnTo>
                  <a:lnTo>
                    <a:pt x="7110095" y="7874"/>
                  </a:lnTo>
                  <a:lnTo>
                    <a:pt x="7110095" y="0"/>
                  </a:lnTo>
                  <a:cubicBezTo>
                    <a:pt x="7193788" y="0"/>
                    <a:pt x="7261733" y="67437"/>
                    <a:pt x="7261733" y="150876"/>
                  </a:cubicBezTo>
                  <a:lnTo>
                    <a:pt x="7253859" y="150876"/>
                  </a:lnTo>
                  <a:lnTo>
                    <a:pt x="7261733" y="150876"/>
                  </a:lnTo>
                  <a:lnTo>
                    <a:pt x="7261733" y="1825244"/>
                  </a:lnTo>
                  <a:lnTo>
                    <a:pt x="7253859" y="1825244"/>
                  </a:lnTo>
                  <a:lnTo>
                    <a:pt x="7261733" y="1825244"/>
                  </a:lnTo>
                  <a:cubicBezTo>
                    <a:pt x="7261733" y="1908556"/>
                    <a:pt x="7193788" y="1976120"/>
                    <a:pt x="7110095" y="1976120"/>
                  </a:cubicBezTo>
                  <a:lnTo>
                    <a:pt x="7110095" y="1968246"/>
                  </a:lnTo>
                  <a:lnTo>
                    <a:pt x="7110095" y="1976120"/>
                  </a:lnTo>
                  <a:lnTo>
                    <a:pt x="151638" y="1976120"/>
                  </a:lnTo>
                  <a:lnTo>
                    <a:pt x="151638" y="1968246"/>
                  </a:lnTo>
                  <a:lnTo>
                    <a:pt x="151638" y="1976120"/>
                  </a:lnTo>
                  <a:cubicBezTo>
                    <a:pt x="67945" y="1975993"/>
                    <a:pt x="0" y="1908556"/>
                    <a:pt x="0" y="1825244"/>
                  </a:cubicBezTo>
                  <a:lnTo>
                    <a:pt x="0" y="150876"/>
                  </a:lnTo>
                  <a:lnTo>
                    <a:pt x="7874" y="150876"/>
                  </a:lnTo>
                  <a:lnTo>
                    <a:pt x="0" y="150876"/>
                  </a:lnTo>
                  <a:moveTo>
                    <a:pt x="15875" y="150876"/>
                  </a:moveTo>
                  <a:lnTo>
                    <a:pt x="15875" y="1825244"/>
                  </a:lnTo>
                  <a:lnTo>
                    <a:pt x="7874" y="1825244"/>
                  </a:lnTo>
                  <a:lnTo>
                    <a:pt x="15748" y="1825244"/>
                  </a:lnTo>
                  <a:cubicBezTo>
                    <a:pt x="15748" y="1899793"/>
                    <a:pt x="76454" y="1960245"/>
                    <a:pt x="151511" y="1960245"/>
                  </a:cubicBezTo>
                  <a:lnTo>
                    <a:pt x="7110095" y="1960245"/>
                  </a:lnTo>
                  <a:cubicBezTo>
                    <a:pt x="7185151" y="1960245"/>
                    <a:pt x="7245858" y="1899793"/>
                    <a:pt x="7245858" y="1825244"/>
                  </a:cubicBezTo>
                  <a:lnTo>
                    <a:pt x="7245858" y="150876"/>
                  </a:lnTo>
                  <a:cubicBezTo>
                    <a:pt x="7245858" y="76327"/>
                    <a:pt x="7185151" y="15875"/>
                    <a:pt x="7110095" y="15875"/>
                  </a:cubicBezTo>
                  <a:lnTo>
                    <a:pt x="151638" y="15875"/>
                  </a:lnTo>
                  <a:lnTo>
                    <a:pt x="151638" y="7874"/>
                  </a:lnTo>
                  <a:lnTo>
                    <a:pt x="151638" y="15748"/>
                  </a:lnTo>
                  <a:cubicBezTo>
                    <a:pt x="76581" y="15875"/>
                    <a:pt x="15875" y="76327"/>
                    <a:pt x="15875" y="150876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sp>
        <p:nvSpPr>
          <p:cNvPr id="24" name="Freeform 24" descr="preencoded.png"/>
          <p:cNvSpPr/>
          <p:nvPr/>
        </p:nvSpPr>
        <p:spPr>
          <a:xfrm>
            <a:off x="3530054" y="4816971"/>
            <a:ext cx="358825" cy="448419"/>
          </a:xfrm>
          <a:custGeom>
            <a:avLst/>
            <a:gdLst/>
            <a:ahLst/>
            <a:cxnLst/>
            <a:rect l="l" t="t" r="r" b="b"/>
            <a:pathLst>
              <a:path w="358825" h="448419">
                <a:moveTo>
                  <a:pt x="0" y="0"/>
                </a:moveTo>
                <a:lnTo>
                  <a:pt x="358825" y="0"/>
                </a:lnTo>
                <a:lnTo>
                  <a:pt x="358825" y="448419"/>
                </a:lnTo>
                <a:lnTo>
                  <a:pt x="0" y="448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38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6681787" y="4561285"/>
            <a:ext cx="5776912" cy="341411"/>
            <a:chOff x="0" y="0"/>
            <a:chExt cx="7702550" cy="45521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702550" cy="455215"/>
            </a:xfrm>
            <a:custGeom>
              <a:avLst/>
              <a:gdLst/>
              <a:ahLst/>
              <a:cxnLst/>
              <a:rect l="l" t="t" r="r" b="b"/>
              <a:pathLst>
                <a:path w="7702550" h="455215">
                  <a:moveTo>
                    <a:pt x="0" y="0"/>
                  </a:moveTo>
                  <a:lnTo>
                    <a:pt x="7702550" y="0"/>
                  </a:lnTo>
                  <a:lnTo>
                    <a:pt x="7702550" y="455215"/>
                  </a:lnTo>
                  <a:lnTo>
                    <a:pt x="0" y="4552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7702550" cy="5409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2499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Feature Engineering Insights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681787" y="5112841"/>
            <a:ext cx="7267872" cy="408385"/>
            <a:chOff x="0" y="0"/>
            <a:chExt cx="9690497" cy="54451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690497" cy="544513"/>
            </a:xfrm>
            <a:custGeom>
              <a:avLst/>
              <a:gdLst/>
              <a:ahLst/>
              <a:cxnLst/>
              <a:rect l="l" t="t" r="r" b="b"/>
              <a:pathLst>
                <a:path w="9690497" h="544513">
                  <a:moveTo>
                    <a:pt x="0" y="0"/>
                  </a:moveTo>
                  <a:lnTo>
                    <a:pt x="9690497" y="0"/>
                  </a:lnTo>
                  <a:lnTo>
                    <a:pt x="9690497" y="544513"/>
                  </a:lnTo>
                  <a:lnTo>
                    <a:pt x="0" y="54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52400"/>
              <a:ext cx="9690497" cy="696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25"/>
                </a:lnSpc>
              </a:pPr>
              <a:r>
                <a:rPr lang="en-US" sz="2000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Smart transformations eliminate need for complex architectures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554241" y="5764411"/>
            <a:ext cx="10613975" cy="14288"/>
            <a:chOff x="0" y="0"/>
            <a:chExt cx="14151967" cy="1905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4151990" cy="19050"/>
            </a:xfrm>
            <a:custGeom>
              <a:avLst/>
              <a:gdLst/>
              <a:ahLst/>
              <a:cxnLst/>
              <a:rect l="l" t="t" r="r" b="b"/>
              <a:pathLst>
                <a:path w="14151990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142465" y="0"/>
                  </a:lnTo>
                  <a:cubicBezTo>
                    <a:pt x="14147673" y="0"/>
                    <a:pt x="14151990" y="4318"/>
                    <a:pt x="14151990" y="9525"/>
                  </a:cubicBezTo>
                  <a:cubicBezTo>
                    <a:pt x="14151990" y="14732"/>
                    <a:pt x="14147673" y="19050"/>
                    <a:pt x="14142465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986284" y="5897909"/>
            <a:ext cx="8163669" cy="1890415"/>
            <a:chOff x="0" y="0"/>
            <a:chExt cx="10884892" cy="2520553"/>
          </a:xfrm>
        </p:grpSpPr>
        <p:sp>
          <p:nvSpPr>
            <p:cNvPr id="34" name="Freeform 34"/>
            <p:cNvSpPr/>
            <p:nvPr/>
          </p:nvSpPr>
          <p:spPr>
            <a:xfrm>
              <a:off x="7874" y="7874"/>
              <a:ext cx="10869168" cy="2504694"/>
            </a:xfrm>
            <a:custGeom>
              <a:avLst/>
              <a:gdLst/>
              <a:ahLst/>
              <a:cxnLst/>
              <a:rect l="l" t="t" r="r" b="b"/>
              <a:pathLst>
                <a:path w="10869168" h="2504694">
                  <a:moveTo>
                    <a:pt x="0" y="143002"/>
                  </a:moveTo>
                  <a:cubicBezTo>
                    <a:pt x="0" y="64008"/>
                    <a:pt x="64389" y="0"/>
                    <a:pt x="143637" y="0"/>
                  </a:cubicBezTo>
                  <a:lnTo>
                    <a:pt x="10725531" y="0"/>
                  </a:lnTo>
                  <a:cubicBezTo>
                    <a:pt x="10804779" y="0"/>
                    <a:pt x="10869168" y="64008"/>
                    <a:pt x="10869168" y="142875"/>
                  </a:cubicBezTo>
                  <a:lnTo>
                    <a:pt x="10869168" y="2361819"/>
                  </a:lnTo>
                  <a:cubicBezTo>
                    <a:pt x="10869168" y="2440686"/>
                    <a:pt x="10804906" y="2504694"/>
                    <a:pt x="10725531" y="2504694"/>
                  </a:cubicBezTo>
                  <a:lnTo>
                    <a:pt x="143637" y="2504694"/>
                  </a:lnTo>
                  <a:cubicBezTo>
                    <a:pt x="64389" y="2504694"/>
                    <a:pt x="0" y="2440686"/>
                    <a:pt x="0" y="2361819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10884916" cy="2520569"/>
            </a:xfrm>
            <a:custGeom>
              <a:avLst/>
              <a:gdLst/>
              <a:ahLst/>
              <a:cxnLst/>
              <a:rect l="l" t="t" r="r" b="b"/>
              <a:pathLst>
                <a:path w="10884916" h="2520569">
                  <a:moveTo>
                    <a:pt x="0" y="150876"/>
                  </a:moveTo>
                  <a:cubicBezTo>
                    <a:pt x="0" y="67437"/>
                    <a:pt x="67818" y="0"/>
                    <a:pt x="151511" y="0"/>
                  </a:cubicBezTo>
                  <a:lnTo>
                    <a:pt x="10733405" y="0"/>
                  </a:lnTo>
                  <a:lnTo>
                    <a:pt x="10733405" y="7874"/>
                  </a:lnTo>
                  <a:lnTo>
                    <a:pt x="10733405" y="0"/>
                  </a:lnTo>
                  <a:cubicBezTo>
                    <a:pt x="10817099" y="0"/>
                    <a:pt x="10884916" y="67437"/>
                    <a:pt x="10884916" y="150876"/>
                  </a:cubicBezTo>
                  <a:lnTo>
                    <a:pt x="10877042" y="150876"/>
                  </a:lnTo>
                  <a:lnTo>
                    <a:pt x="10884916" y="150876"/>
                  </a:lnTo>
                  <a:lnTo>
                    <a:pt x="10884916" y="2369693"/>
                  </a:lnTo>
                  <a:lnTo>
                    <a:pt x="10877042" y="2369693"/>
                  </a:lnTo>
                  <a:lnTo>
                    <a:pt x="10884916" y="2369693"/>
                  </a:lnTo>
                  <a:cubicBezTo>
                    <a:pt x="10884916" y="2453005"/>
                    <a:pt x="10817099" y="2520569"/>
                    <a:pt x="10733405" y="2520569"/>
                  </a:cubicBezTo>
                  <a:lnTo>
                    <a:pt x="10733405" y="2512695"/>
                  </a:lnTo>
                  <a:lnTo>
                    <a:pt x="10733405" y="2520569"/>
                  </a:lnTo>
                  <a:lnTo>
                    <a:pt x="151511" y="2520569"/>
                  </a:lnTo>
                  <a:lnTo>
                    <a:pt x="151511" y="2512695"/>
                  </a:lnTo>
                  <a:lnTo>
                    <a:pt x="151511" y="2520569"/>
                  </a:lnTo>
                  <a:cubicBezTo>
                    <a:pt x="67818" y="2520569"/>
                    <a:pt x="0" y="2453005"/>
                    <a:pt x="0" y="2369693"/>
                  </a:cubicBezTo>
                  <a:lnTo>
                    <a:pt x="0" y="150876"/>
                  </a:lnTo>
                  <a:lnTo>
                    <a:pt x="7874" y="150876"/>
                  </a:lnTo>
                  <a:lnTo>
                    <a:pt x="0" y="150876"/>
                  </a:lnTo>
                  <a:moveTo>
                    <a:pt x="15875" y="150876"/>
                  </a:moveTo>
                  <a:lnTo>
                    <a:pt x="15875" y="2369693"/>
                  </a:lnTo>
                  <a:lnTo>
                    <a:pt x="7874" y="2369693"/>
                  </a:lnTo>
                  <a:lnTo>
                    <a:pt x="15748" y="2369693"/>
                  </a:lnTo>
                  <a:cubicBezTo>
                    <a:pt x="15748" y="2444242"/>
                    <a:pt x="76454" y="2504694"/>
                    <a:pt x="151384" y="2504694"/>
                  </a:cubicBezTo>
                  <a:lnTo>
                    <a:pt x="10733405" y="2504694"/>
                  </a:lnTo>
                  <a:cubicBezTo>
                    <a:pt x="10808336" y="2504694"/>
                    <a:pt x="10869041" y="2444242"/>
                    <a:pt x="10869041" y="2369693"/>
                  </a:cubicBezTo>
                  <a:lnTo>
                    <a:pt x="10869041" y="150876"/>
                  </a:lnTo>
                  <a:cubicBezTo>
                    <a:pt x="10869041" y="76327"/>
                    <a:pt x="10808336" y="15875"/>
                    <a:pt x="10733405" y="15875"/>
                  </a:cubicBezTo>
                  <a:lnTo>
                    <a:pt x="151511" y="15875"/>
                  </a:lnTo>
                  <a:lnTo>
                    <a:pt x="151511" y="7874"/>
                  </a:lnTo>
                  <a:lnTo>
                    <a:pt x="151511" y="15875"/>
                  </a:lnTo>
                  <a:cubicBezTo>
                    <a:pt x="76581" y="15875"/>
                    <a:pt x="15875" y="76327"/>
                    <a:pt x="15875" y="150876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sp>
        <p:nvSpPr>
          <p:cNvPr id="36" name="Freeform 36" descr="preencoded.png"/>
          <p:cNvSpPr/>
          <p:nvPr/>
        </p:nvSpPr>
        <p:spPr>
          <a:xfrm>
            <a:off x="4888706" y="6618834"/>
            <a:ext cx="358825" cy="448419"/>
          </a:xfrm>
          <a:custGeom>
            <a:avLst/>
            <a:gdLst/>
            <a:ahLst/>
            <a:cxnLst/>
            <a:rect l="l" t="t" r="r" b="b"/>
            <a:pathLst>
              <a:path w="358825" h="448419">
                <a:moveTo>
                  <a:pt x="0" y="0"/>
                </a:moveTo>
                <a:lnTo>
                  <a:pt x="358825" y="0"/>
                </a:lnTo>
                <a:lnTo>
                  <a:pt x="358825" y="448418"/>
                </a:lnTo>
                <a:lnTo>
                  <a:pt x="0" y="4484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038"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9399091" y="6094660"/>
            <a:ext cx="4316909" cy="462855"/>
            <a:chOff x="0" y="-85725"/>
            <a:chExt cx="5755878" cy="61714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309665" cy="531415"/>
            </a:xfrm>
            <a:custGeom>
              <a:avLst/>
              <a:gdLst/>
              <a:ahLst/>
              <a:cxnLst/>
              <a:rect l="l" t="t" r="r" b="b"/>
              <a:pathLst>
                <a:path w="4309665" h="531415">
                  <a:moveTo>
                    <a:pt x="0" y="0"/>
                  </a:moveTo>
                  <a:lnTo>
                    <a:pt x="4309665" y="0"/>
                  </a:lnTo>
                  <a:lnTo>
                    <a:pt x="4309665" y="531415"/>
                  </a:lnTo>
                  <a:lnTo>
                    <a:pt x="0" y="531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85725"/>
              <a:ext cx="5755878" cy="6171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2499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Research Implications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399091" y="6710511"/>
            <a:ext cx="7641580" cy="816769"/>
            <a:chOff x="0" y="0"/>
            <a:chExt cx="10188773" cy="108902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188773" cy="1089025"/>
            </a:xfrm>
            <a:custGeom>
              <a:avLst/>
              <a:gdLst/>
              <a:ahLst/>
              <a:cxnLst/>
              <a:rect l="l" t="t" r="r" b="b"/>
              <a:pathLst>
                <a:path w="10188773" h="1089025">
                  <a:moveTo>
                    <a:pt x="0" y="0"/>
                  </a:moveTo>
                  <a:lnTo>
                    <a:pt x="10188773" y="0"/>
                  </a:lnTo>
                  <a:lnTo>
                    <a:pt x="10188773" y="1089025"/>
                  </a:lnTo>
                  <a:lnTo>
                    <a:pt x="0" y="108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152400"/>
              <a:ext cx="10188773" cy="12414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25"/>
                </a:lnSpc>
              </a:pPr>
              <a:r>
                <a:rPr lang="en-US" sz="2000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Foundation models may replace specialized architectures across domains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92238" y="8069312"/>
            <a:ext cx="16303526" cy="816769"/>
            <a:chOff x="0" y="0"/>
            <a:chExt cx="21738035" cy="108902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1738034" cy="1089025"/>
            </a:xfrm>
            <a:custGeom>
              <a:avLst/>
              <a:gdLst/>
              <a:ahLst/>
              <a:cxnLst/>
              <a:rect l="l" t="t" r="r" b="b"/>
              <a:pathLst>
                <a:path w="21738034" h="1089025">
                  <a:moveTo>
                    <a:pt x="0" y="0"/>
                  </a:moveTo>
                  <a:lnTo>
                    <a:pt x="21738034" y="0"/>
                  </a:lnTo>
                  <a:lnTo>
                    <a:pt x="21738034" y="1089025"/>
                  </a:lnTo>
                  <a:lnTo>
                    <a:pt x="0" y="108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152400"/>
              <a:ext cx="21738035" cy="12414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25"/>
                </a:lnSpc>
              </a:pPr>
              <a:r>
                <a:rPr lang="en-US" sz="2000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This research demonstrates how foundation models with clever feature engineering can revolutionize forecasting applications while reducing computational demands.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1805136"/>
            <a:ext cx="7088237" cy="885974"/>
            <a:chOff x="0" y="0"/>
            <a:chExt cx="9450983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61925"/>
              <a:ext cx="9450983" cy="13432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324"/>
                </a:lnSpc>
              </a:pPr>
              <a:r>
                <a:rPr lang="en-US" sz="5562" dirty="0">
                  <a:solidFill>
                    <a:srgbClr val="1B1B27"/>
                  </a:solidFill>
                  <a:latin typeface="Raleway"/>
                  <a:ea typeface="Raleway"/>
                  <a:cs typeface="Raleway"/>
                  <a:sym typeface="Raleway"/>
                </a:rPr>
                <a:t>References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3258145"/>
            <a:ext cx="16303526" cy="907256"/>
            <a:chOff x="0" y="0"/>
            <a:chExt cx="21738035" cy="12096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38034" cy="1209675"/>
            </a:xfrm>
            <a:custGeom>
              <a:avLst/>
              <a:gdLst/>
              <a:ahLst/>
              <a:cxnLst/>
              <a:rect l="l" t="t" r="r" b="b"/>
              <a:pathLst>
                <a:path w="21738034" h="1209675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61925"/>
              <a:ext cx="21738035" cy="1371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74"/>
                </a:lnSpc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Lim, B., Arık, S. Ö., Loeff, N., &amp; Pfister, T. (2021). Temporal Fusion Transformers for Interpretable Multi-Horizon Time Series Forecasting. IJF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4484340"/>
            <a:ext cx="16303526" cy="453629"/>
            <a:chOff x="0" y="0"/>
            <a:chExt cx="21738035" cy="6048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61925"/>
              <a:ext cx="21738035" cy="766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74"/>
                </a:lnSpc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Official TabPFN GitHub: </a:t>
              </a:r>
              <a:r>
                <a:rPr lang="en-US" sz="2187" u="sng" dirty="0">
                  <a:solidFill>
                    <a:srgbClr val="0563C1"/>
                  </a:solidFill>
                  <a:latin typeface="Roboto"/>
                  <a:ea typeface="Roboto"/>
                  <a:cs typeface="Roboto"/>
                  <a:sym typeface="Roboto"/>
                  <a:hlinkClick r:id="rId3" tooltip="https://github.com/automl/tabpfn-client"/>
                </a:rPr>
                <a:t>https://github.com/automl/tabpfn-client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5256908"/>
            <a:ext cx="16303526" cy="453629"/>
            <a:chOff x="0" y="0"/>
            <a:chExt cx="21738035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61925"/>
              <a:ext cx="21738035" cy="766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74"/>
                </a:lnSpc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TabPFN-TS Time Series Implementation: </a:t>
              </a:r>
              <a:r>
                <a:rPr lang="en-US" sz="2187" u="sng" dirty="0">
                  <a:solidFill>
                    <a:srgbClr val="0563C1"/>
                  </a:solidFill>
                  <a:latin typeface="Roboto"/>
                  <a:ea typeface="Roboto"/>
                  <a:cs typeface="Roboto"/>
                  <a:sym typeface="Roboto"/>
                  <a:hlinkClick r:id="rId4" tooltip="https://github.com/liam-sbhoo/tabpfn-"/>
                </a:rPr>
                <a:t>https://github.com/liam-sbhoo/tabpfn-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2238" y="6029474"/>
            <a:ext cx="16303526" cy="453629"/>
            <a:chOff x="0" y="0"/>
            <a:chExt cx="21738035" cy="6048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61925"/>
              <a:ext cx="21738035" cy="766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74"/>
                </a:lnSpc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Papers With Code — Time Series Forecasting: </a:t>
              </a:r>
              <a:r>
                <a:rPr lang="en-US" sz="2187" u="sng" dirty="0">
                  <a:solidFill>
                    <a:srgbClr val="0563C1"/>
                  </a:solidFill>
                  <a:latin typeface="Roboto"/>
                  <a:ea typeface="Roboto"/>
                  <a:cs typeface="Roboto"/>
                  <a:sym typeface="Roboto"/>
                  <a:hlinkClick r:id="rId5" tooltip="https://paperswithcode.com/task/time-series-forecasting"/>
                </a:rPr>
                <a:t>https://paperswithcode.com/task/time-series-forecasting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92238" y="6802041"/>
            <a:ext cx="16303526" cy="453629"/>
            <a:chOff x="0" y="0"/>
            <a:chExt cx="21738035" cy="6048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61925"/>
              <a:ext cx="21738035" cy="766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74"/>
                </a:lnSpc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Awesome Time Series Foundation Models: </a:t>
              </a:r>
              <a:r>
                <a:rPr lang="en-US" sz="2187" u="sng" dirty="0">
                  <a:solidFill>
                    <a:srgbClr val="0563C1"/>
                  </a:solidFill>
                  <a:latin typeface="Roboto"/>
                  <a:ea typeface="Roboto"/>
                  <a:cs typeface="Roboto"/>
                  <a:sym typeface="Roboto"/>
                  <a:hlinkClick r:id="rId6" tooltip="https://github.com/zhengzangw/awesome-huge-models"/>
                </a:rPr>
                <a:t>https://github.com/zhengzangw/awesome-huge-models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92238" y="7574608"/>
            <a:ext cx="16303526" cy="907256"/>
            <a:chOff x="0" y="0"/>
            <a:chExt cx="21738035" cy="12096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738034" cy="1209675"/>
            </a:xfrm>
            <a:custGeom>
              <a:avLst/>
              <a:gdLst/>
              <a:ahLst/>
              <a:cxnLst/>
              <a:rect l="l" t="t" r="r" b="b"/>
              <a:pathLst>
                <a:path w="21738034" h="1209675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61925"/>
              <a:ext cx="21738035" cy="1371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74"/>
                </a:lnSpc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Hoo, S. B., Müller, S., Salinas, D., &amp; Hutter, F. (2025). The Tabular Foundation Model TabPFN Outperforms Specialized Time Series Forecasting Models Based on Simple Features. </a:t>
              </a:r>
              <a:r>
                <a:rPr lang="en-US" sz="2187" dirty="0">
                  <a:solidFill>
                    <a:srgbClr val="1B1B27"/>
                  </a:solidFill>
                  <a:latin typeface="Roboto"/>
                  <a:ea typeface="Roboto"/>
                  <a:cs typeface="Roboto"/>
                  <a:sym typeface="Roboto"/>
                </a:rPr>
                <a:t>arXiv:2501.02945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76200" y="77372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880535" y="1800863"/>
            <a:ext cx="17139377" cy="3342637"/>
            <a:chOff x="6888713" y="-1863054"/>
            <a:chExt cx="22852503" cy="4456852"/>
          </a:xfrm>
        </p:grpSpPr>
        <p:sp>
          <p:nvSpPr>
            <p:cNvPr id="7" name="Freeform 7"/>
            <p:cNvSpPr/>
            <p:nvPr/>
          </p:nvSpPr>
          <p:spPr>
            <a:xfrm>
              <a:off x="12395200" y="522508"/>
              <a:ext cx="17346016" cy="2071290"/>
            </a:xfrm>
            <a:custGeom>
              <a:avLst/>
              <a:gdLst/>
              <a:ahLst/>
              <a:cxnLst/>
              <a:rect l="l" t="t" r="r" b="b"/>
              <a:pathLst>
                <a:path w="17346017" h="2071290">
                  <a:moveTo>
                    <a:pt x="0" y="0"/>
                  </a:moveTo>
                  <a:lnTo>
                    <a:pt x="17346017" y="0"/>
                  </a:lnTo>
                  <a:lnTo>
                    <a:pt x="17346017" y="2071290"/>
                  </a:lnTo>
                  <a:lnTo>
                    <a:pt x="0" y="2071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r>
                <a:rPr lang="en-US" sz="3200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Thank you for your attention and interest. </a:t>
              </a:r>
            </a:p>
            <a:p>
              <a:endParaRPr lang="en-US" sz="3200" dirty="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-US" sz="3200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I appreciate your time and look forward to any </a:t>
              </a:r>
            </a:p>
            <a:p>
              <a:r>
                <a:rPr lang="en-US" sz="3200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questions you may have.</a:t>
              </a:r>
            </a:p>
            <a:p>
              <a:endParaRPr lang="en-IN" sz="320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888713" y="-1863054"/>
              <a:ext cx="16702572" cy="179146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1224"/>
                </a:lnSpc>
              </a:pPr>
              <a:r>
                <a:rPr lang="en-US" sz="6600" dirty="0">
                  <a:solidFill>
                    <a:srgbClr val="1B1B27"/>
                  </a:solidFill>
                  <a:latin typeface="Raleway"/>
                  <a:ea typeface="Raleway"/>
                  <a:cs typeface="Raleway"/>
                  <a:sym typeface="Raleway"/>
                </a:rPr>
                <a:t>Thank You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92375" y="5521672"/>
            <a:ext cx="16303525" cy="575073"/>
            <a:chOff x="0" y="-161925"/>
            <a:chExt cx="21738034" cy="7667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61925"/>
              <a:ext cx="6252567" cy="766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74"/>
                </a:lnSpc>
              </a:pPr>
              <a:endParaRPr lang="en-US" sz="2187" dirty="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3AF645F-48C2-2DB3-01D9-10574F88DD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76046"/>
            <a:ext cx="5562600" cy="72350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2238" y="755302"/>
            <a:ext cx="4788247" cy="575965"/>
            <a:chOff x="0" y="0"/>
            <a:chExt cx="6384330" cy="7679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84330" cy="767953"/>
            </a:xfrm>
            <a:custGeom>
              <a:avLst/>
              <a:gdLst/>
              <a:ahLst/>
              <a:cxnLst/>
              <a:rect l="l" t="t" r="r" b="b"/>
              <a:pathLst>
                <a:path w="6384330" h="767953">
                  <a:moveTo>
                    <a:pt x="0" y="0"/>
                  </a:moveTo>
                  <a:lnTo>
                    <a:pt x="6384330" y="0"/>
                  </a:lnTo>
                  <a:lnTo>
                    <a:pt x="6384330" y="767953"/>
                  </a:lnTo>
                  <a:lnTo>
                    <a:pt x="0" y="767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6384330" cy="8727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99"/>
                </a:lnSpc>
              </a:pPr>
              <a:r>
                <a:rPr lang="en-US" sz="3625" dirty="0">
                  <a:solidFill>
                    <a:srgbClr val="1B1B27"/>
                  </a:solidFill>
                  <a:latin typeface="Raleway"/>
                  <a:ea typeface="Raleway"/>
                  <a:cs typeface="Raleway"/>
                  <a:sym typeface="Raleway"/>
                </a:rPr>
                <a:t>Presentation Overview</a:t>
              </a:r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992238" y="2252662"/>
            <a:ext cx="921395" cy="1105644"/>
          </a:xfrm>
          <a:custGeom>
            <a:avLst/>
            <a:gdLst/>
            <a:ahLst/>
            <a:cxnLst/>
            <a:rect l="l" t="t" r="r" b="b"/>
            <a:pathLst>
              <a:path w="921395" h="1105644">
                <a:moveTo>
                  <a:pt x="0" y="0"/>
                </a:moveTo>
                <a:lnTo>
                  <a:pt x="921394" y="0"/>
                </a:lnTo>
                <a:lnTo>
                  <a:pt x="921394" y="1105644"/>
                </a:lnTo>
                <a:lnTo>
                  <a:pt x="0" y="1105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42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190006" y="2436911"/>
            <a:ext cx="2860030" cy="287983"/>
            <a:chOff x="0" y="0"/>
            <a:chExt cx="3813373" cy="3839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13373" cy="383977"/>
            </a:xfrm>
            <a:custGeom>
              <a:avLst/>
              <a:gdLst/>
              <a:ahLst/>
              <a:cxnLst/>
              <a:rect l="l" t="t" r="r" b="b"/>
              <a:pathLst>
                <a:path w="3813373" h="383977">
                  <a:moveTo>
                    <a:pt x="0" y="0"/>
                  </a:moveTo>
                  <a:lnTo>
                    <a:pt x="3813373" y="0"/>
                  </a:lnTo>
                  <a:lnTo>
                    <a:pt x="3813373" y="383977"/>
                  </a:lnTo>
                  <a:lnTo>
                    <a:pt x="0" y="3839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813373" cy="4316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1812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Introduction to Forecasting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992238" y="3358306"/>
            <a:ext cx="921395" cy="1105644"/>
          </a:xfrm>
          <a:custGeom>
            <a:avLst/>
            <a:gdLst/>
            <a:ahLst/>
            <a:cxnLst/>
            <a:rect l="l" t="t" r="r" b="b"/>
            <a:pathLst>
              <a:path w="921395" h="1105644">
                <a:moveTo>
                  <a:pt x="0" y="0"/>
                </a:moveTo>
                <a:lnTo>
                  <a:pt x="921394" y="0"/>
                </a:lnTo>
                <a:lnTo>
                  <a:pt x="921394" y="1105644"/>
                </a:lnTo>
                <a:lnTo>
                  <a:pt x="0" y="11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342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2190006" y="3542556"/>
            <a:ext cx="3300264" cy="575965"/>
            <a:chOff x="0" y="0"/>
            <a:chExt cx="4400352" cy="7679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00352" cy="767953"/>
            </a:xfrm>
            <a:custGeom>
              <a:avLst/>
              <a:gdLst/>
              <a:ahLst/>
              <a:cxnLst/>
              <a:rect l="l" t="t" r="r" b="b"/>
              <a:pathLst>
                <a:path w="4400352" h="767953">
                  <a:moveTo>
                    <a:pt x="0" y="0"/>
                  </a:moveTo>
                  <a:lnTo>
                    <a:pt x="4400352" y="0"/>
                  </a:lnTo>
                  <a:lnTo>
                    <a:pt x="4400352" y="767953"/>
                  </a:lnTo>
                  <a:lnTo>
                    <a:pt x="0" y="767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4400352" cy="8155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1812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Why We Need Alternatives to Big Models</a:t>
              </a:r>
            </a:p>
          </p:txBody>
        </p:sp>
      </p:grpSp>
      <p:sp>
        <p:nvSpPr>
          <p:cNvPr id="19" name="Freeform 19" descr="preencoded.png"/>
          <p:cNvSpPr/>
          <p:nvPr/>
        </p:nvSpPr>
        <p:spPr>
          <a:xfrm>
            <a:off x="992238" y="4463951"/>
            <a:ext cx="921395" cy="1105644"/>
          </a:xfrm>
          <a:custGeom>
            <a:avLst/>
            <a:gdLst/>
            <a:ahLst/>
            <a:cxnLst/>
            <a:rect l="l" t="t" r="r" b="b"/>
            <a:pathLst>
              <a:path w="921395" h="1105644">
                <a:moveTo>
                  <a:pt x="0" y="0"/>
                </a:moveTo>
                <a:lnTo>
                  <a:pt x="921394" y="0"/>
                </a:lnTo>
                <a:lnTo>
                  <a:pt x="921394" y="1105644"/>
                </a:lnTo>
                <a:lnTo>
                  <a:pt x="0" y="11056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42"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2190006" y="4648200"/>
            <a:ext cx="3262907" cy="287982"/>
            <a:chOff x="0" y="0"/>
            <a:chExt cx="4350543" cy="38397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50543" cy="383977"/>
            </a:xfrm>
            <a:custGeom>
              <a:avLst/>
              <a:gdLst/>
              <a:ahLst/>
              <a:cxnLst/>
              <a:rect l="l" t="t" r="r" b="b"/>
              <a:pathLst>
                <a:path w="4350543" h="383977">
                  <a:moveTo>
                    <a:pt x="0" y="0"/>
                  </a:moveTo>
                  <a:lnTo>
                    <a:pt x="4350543" y="0"/>
                  </a:lnTo>
                  <a:lnTo>
                    <a:pt x="4350543" y="383977"/>
                  </a:lnTo>
                  <a:lnTo>
                    <a:pt x="0" y="3839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4350543" cy="4316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1812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What is TabPFN &amp; TabPFN-TS?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992238" y="5569595"/>
            <a:ext cx="921395" cy="1105644"/>
          </a:xfrm>
          <a:custGeom>
            <a:avLst/>
            <a:gdLst/>
            <a:ahLst/>
            <a:cxnLst/>
            <a:rect l="l" t="t" r="r" b="b"/>
            <a:pathLst>
              <a:path w="921395" h="1105644">
                <a:moveTo>
                  <a:pt x="0" y="0"/>
                </a:moveTo>
                <a:lnTo>
                  <a:pt x="921394" y="0"/>
                </a:lnTo>
                <a:lnTo>
                  <a:pt x="921394" y="1105644"/>
                </a:lnTo>
                <a:lnTo>
                  <a:pt x="0" y="11056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342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2190006" y="5753844"/>
            <a:ext cx="2843956" cy="287982"/>
            <a:chOff x="0" y="0"/>
            <a:chExt cx="3791942" cy="38397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791942" cy="383977"/>
            </a:xfrm>
            <a:custGeom>
              <a:avLst/>
              <a:gdLst/>
              <a:ahLst/>
              <a:cxnLst/>
              <a:rect l="l" t="t" r="r" b="b"/>
              <a:pathLst>
                <a:path w="3791942" h="383977">
                  <a:moveTo>
                    <a:pt x="0" y="0"/>
                  </a:moveTo>
                  <a:lnTo>
                    <a:pt x="3791942" y="0"/>
                  </a:lnTo>
                  <a:lnTo>
                    <a:pt x="3791942" y="383977"/>
                  </a:lnTo>
                  <a:lnTo>
                    <a:pt x="0" y="3839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3791942" cy="4316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1812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Smart Feature Engineering</a:t>
              </a:r>
            </a:p>
          </p:txBody>
        </p:sp>
      </p:grpSp>
      <p:sp>
        <p:nvSpPr>
          <p:cNvPr id="27" name="Freeform 27" descr="preencoded.png"/>
          <p:cNvSpPr/>
          <p:nvPr/>
        </p:nvSpPr>
        <p:spPr>
          <a:xfrm>
            <a:off x="992238" y="6675239"/>
            <a:ext cx="921395" cy="1105644"/>
          </a:xfrm>
          <a:custGeom>
            <a:avLst/>
            <a:gdLst/>
            <a:ahLst/>
            <a:cxnLst/>
            <a:rect l="l" t="t" r="r" b="b"/>
            <a:pathLst>
              <a:path w="921395" h="1105644">
                <a:moveTo>
                  <a:pt x="0" y="0"/>
                </a:moveTo>
                <a:lnTo>
                  <a:pt x="921394" y="0"/>
                </a:lnTo>
                <a:lnTo>
                  <a:pt x="921394" y="1105643"/>
                </a:lnTo>
                <a:lnTo>
                  <a:pt x="0" y="11056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342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2190006" y="6859489"/>
            <a:ext cx="2343894" cy="287982"/>
            <a:chOff x="0" y="0"/>
            <a:chExt cx="3125192" cy="38397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125192" cy="383977"/>
            </a:xfrm>
            <a:custGeom>
              <a:avLst/>
              <a:gdLst/>
              <a:ahLst/>
              <a:cxnLst/>
              <a:rect l="l" t="t" r="r" b="b"/>
              <a:pathLst>
                <a:path w="3125192" h="383977">
                  <a:moveTo>
                    <a:pt x="0" y="0"/>
                  </a:moveTo>
                  <a:lnTo>
                    <a:pt x="3125192" y="0"/>
                  </a:lnTo>
                  <a:lnTo>
                    <a:pt x="3125192" y="383977"/>
                  </a:lnTo>
                  <a:lnTo>
                    <a:pt x="0" y="3839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3125192" cy="4316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1812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How the Model Works</a:t>
              </a:r>
            </a:p>
          </p:txBody>
        </p:sp>
      </p:grpSp>
      <p:sp>
        <p:nvSpPr>
          <p:cNvPr id="31" name="Freeform 31" descr="preencoded.png"/>
          <p:cNvSpPr/>
          <p:nvPr/>
        </p:nvSpPr>
        <p:spPr>
          <a:xfrm>
            <a:off x="992238" y="7780884"/>
            <a:ext cx="921395" cy="1105644"/>
          </a:xfrm>
          <a:custGeom>
            <a:avLst/>
            <a:gdLst/>
            <a:ahLst/>
            <a:cxnLst/>
            <a:rect l="l" t="t" r="r" b="b"/>
            <a:pathLst>
              <a:path w="921395" h="1105644">
                <a:moveTo>
                  <a:pt x="0" y="0"/>
                </a:moveTo>
                <a:lnTo>
                  <a:pt x="921394" y="0"/>
                </a:lnTo>
                <a:lnTo>
                  <a:pt x="921394" y="1105644"/>
                </a:lnTo>
                <a:lnTo>
                  <a:pt x="0" y="11056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342"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2190006" y="7965132"/>
            <a:ext cx="2303710" cy="287982"/>
            <a:chOff x="0" y="0"/>
            <a:chExt cx="3071613" cy="38397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071613" cy="383977"/>
            </a:xfrm>
            <a:custGeom>
              <a:avLst/>
              <a:gdLst/>
              <a:ahLst/>
              <a:cxnLst/>
              <a:rect l="l" t="t" r="r" b="b"/>
              <a:pathLst>
                <a:path w="3071613" h="383977">
                  <a:moveTo>
                    <a:pt x="0" y="0"/>
                  </a:moveTo>
                  <a:lnTo>
                    <a:pt x="3071613" y="0"/>
                  </a:lnTo>
                  <a:lnTo>
                    <a:pt x="3071613" y="383977"/>
                  </a:lnTo>
                  <a:lnTo>
                    <a:pt x="0" y="3839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3071613" cy="4316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1812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Performance Results</a:t>
              </a:r>
            </a:p>
          </p:txBody>
        </p:sp>
      </p:grpSp>
      <p:sp>
        <p:nvSpPr>
          <p:cNvPr id="35" name="Freeform 35" descr="preencoded.png"/>
          <p:cNvSpPr/>
          <p:nvPr/>
        </p:nvSpPr>
        <p:spPr>
          <a:xfrm>
            <a:off x="5949255" y="2252662"/>
            <a:ext cx="921395" cy="1105644"/>
          </a:xfrm>
          <a:custGeom>
            <a:avLst/>
            <a:gdLst/>
            <a:ahLst/>
            <a:cxnLst/>
            <a:rect l="l" t="t" r="r" b="b"/>
            <a:pathLst>
              <a:path w="921395" h="1105644">
                <a:moveTo>
                  <a:pt x="0" y="0"/>
                </a:moveTo>
                <a:lnTo>
                  <a:pt x="921395" y="0"/>
                </a:lnTo>
                <a:lnTo>
                  <a:pt x="921395" y="1105644"/>
                </a:lnTo>
                <a:lnTo>
                  <a:pt x="0" y="1105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342"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7147024" y="2436911"/>
            <a:ext cx="2303710" cy="287983"/>
            <a:chOff x="0" y="0"/>
            <a:chExt cx="3071613" cy="38397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071613" cy="383977"/>
            </a:xfrm>
            <a:custGeom>
              <a:avLst/>
              <a:gdLst/>
              <a:ahLst/>
              <a:cxnLst/>
              <a:rect l="l" t="t" r="r" b="b"/>
              <a:pathLst>
                <a:path w="3071613" h="383977">
                  <a:moveTo>
                    <a:pt x="0" y="0"/>
                  </a:moveTo>
                  <a:lnTo>
                    <a:pt x="3071613" y="0"/>
                  </a:lnTo>
                  <a:lnTo>
                    <a:pt x="3071613" y="383977"/>
                  </a:lnTo>
                  <a:lnTo>
                    <a:pt x="0" y="3839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3071613" cy="4316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1812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Model Comparisons</a:t>
              </a:r>
            </a:p>
          </p:txBody>
        </p:sp>
      </p:grpSp>
      <p:sp>
        <p:nvSpPr>
          <p:cNvPr id="39" name="Freeform 39" descr="preencoded.png"/>
          <p:cNvSpPr/>
          <p:nvPr/>
        </p:nvSpPr>
        <p:spPr>
          <a:xfrm>
            <a:off x="5949255" y="3358306"/>
            <a:ext cx="921395" cy="1105644"/>
          </a:xfrm>
          <a:custGeom>
            <a:avLst/>
            <a:gdLst/>
            <a:ahLst/>
            <a:cxnLst/>
            <a:rect l="l" t="t" r="r" b="b"/>
            <a:pathLst>
              <a:path w="921395" h="1105644">
                <a:moveTo>
                  <a:pt x="0" y="0"/>
                </a:moveTo>
                <a:lnTo>
                  <a:pt x="921395" y="0"/>
                </a:lnTo>
                <a:lnTo>
                  <a:pt x="921395" y="1105644"/>
                </a:lnTo>
                <a:lnTo>
                  <a:pt x="0" y="11056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342"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7147024" y="3542556"/>
            <a:ext cx="2303710" cy="287983"/>
            <a:chOff x="0" y="0"/>
            <a:chExt cx="3071613" cy="38397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071613" cy="383977"/>
            </a:xfrm>
            <a:custGeom>
              <a:avLst/>
              <a:gdLst/>
              <a:ahLst/>
              <a:cxnLst/>
              <a:rect l="l" t="t" r="r" b="b"/>
              <a:pathLst>
                <a:path w="3071613" h="383977">
                  <a:moveTo>
                    <a:pt x="0" y="0"/>
                  </a:moveTo>
                  <a:lnTo>
                    <a:pt x="3071613" y="0"/>
                  </a:lnTo>
                  <a:lnTo>
                    <a:pt x="3071613" y="383977"/>
                  </a:lnTo>
                  <a:lnTo>
                    <a:pt x="0" y="3839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3071613" cy="4316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1812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Key Observations</a:t>
              </a:r>
            </a:p>
          </p:txBody>
        </p:sp>
      </p:grpSp>
      <p:sp>
        <p:nvSpPr>
          <p:cNvPr id="43" name="Freeform 43" descr="preencoded.png"/>
          <p:cNvSpPr/>
          <p:nvPr/>
        </p:nvSpPr>
        <p:spPr>
          <a:xfrm>
            <a:off x="5949255" y="4463951"/>
            <a:ext cx="921395" cy="1105644"/>
          </a:xfrm>
          <a:custGeom>
            <a:avLst/>
            <a:gdLst/>
            <a:ahLst/>
            <a:cxnLst/>
            <a:rect l="l" t="t" r="r" b="b"/>
            <a:pathLst>
              <a:path w="921395" h="1105644">
                <a:moveTo>
                  <a:pt x="0" y="0"/>
                </a:moveTo>
                <a:lnTo>
                  <a:pt x="921395" y="0"/>
                </a:lnTo>
                <a:lnTo>
                  <a:pt x="921395" y="1105644"/>
                </a:lnTo>
                <a:lnTo>
                  <a:pt x="0" y="110564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342"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7147024" y="4648200"/>
            <a:ext cx="2454920" cy="287982"/>
            <a:chOff x="0" y="0"/>
            <a:chExt cx="3273227" cy="38397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273227" cy="383977"/>
            </a:xfrm>
            <a:custGeom>
              <a:avLst/>
              <a:gdLst/>
              <a:ahLst/>
              <a:cxnLst/>
              <a:rect l="l" t="t" r="r" b="b"/>
              <a:pathLst>
                <a:path w="3273227" h="383977">
                  <a:moveTo>
                    <a:pt x="0" y="0"/>
                  </a:moveTo>
                  <a:lnTo>
                    <a:pt x="3273227" y="0"/>
                  </a:lnTo>
                  <a:lnTo>
                    <a:pt x="3273227" y="383977"/>
                  </a:lnTo>
                  <a:lnTo>
                    <a:pt x="0" y="3839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3273227" cy="4316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1812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Strengths &amp; Limitations</a:t>
              </a:r>
            </a:p>
          </p:txBody>
        </p:sp>
      </p:grpSp>
      <p:sp>
        <p:nvSpPr>
          <p:cNvPr id="47" name="Freeform 47" descr="preencoded.png"/>
          <p:cNvSpPr/>
          <p:nvPr/>
        </p:nvSpPr>
        <p:spPr>
          <a:xfrm>
            <a:off x="5949255" y="5569595"/>
            <a:ext cx="921395" cy="1105644"/>
          </a:xfrm>
          <a:custGeom>
            <a:avLst/>
            <a:gdLst/>
            <a:ahLst/>
            <a:cxnLst/>
            <a:rect l="l" t="t" r="r" b="b"/>
            <a:pathLst>
              <a:path w="921395" h="1105644">
                <a:moveTo>
                  <a:pt x="0" y="0"/>
                </a:moveTo>
                <a:lnTo>
                  <a:pt x="921395" y="0"/>
                </a:lnTo>
                <a:lnTo>
                  <a:pt x="921395" y="1105644"/>
                </a:lnTo>
                <a:lnTo>
                  <a:pt x="0" y="110564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r="-342"/>
            </a:stretch>
          </a:blipFill>
        </p:spPr>
      </p:sp>
      <p:grpSp>
        <p:nvGrpSpPr>
          <p:cNvPr id="48" name="Group 48"/>
          <p:cNvGrpSpPr/>
          <p:nvPr/>
        </p:nvGrpSpPr>
        <p:grpSpPr>
          <a:xfrm>
            <a:off x="7147024" y="5753844"/>
            <a:ext cx="3044279" cy="287982"/>
            <a:chOff x="0" y="0"/>
            <a:chExt cx="4059038" cy="38397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059038" cy="383977"/>
            </a:xfrm>
            <a:custGeom>
              <a:avLst/>
              <a:gdLst/>
              <a:ahLst/>
              <a:cxnLst/>
              <a:rect l="l" t="t" r="r" b="b"/>
              <a:pathLst>
                <a:path w="4059038" h="383977">
                  <a:moveTo>
                    <a:pt x="0" y="0"/>
                  </a:moveTo>
                  <a:lnTo>
                    <a:pt x="4059038" y="0"/>
                  </a:lnTo>
                  <a:lnTo>
                    <a:pt x="4059038" y="383977"/>
                  </a:lnTo>
                  <a:lnTo>
                    <a:pt x="0" y="3839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4059038" cy="4316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1812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Why It Matters for the Future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0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4404866"/>
            <a:ext cx="11350971" cy="1007418"/>
            <a:chOff x="0" y="-161925"/>
            <a:chExt cx="15134628" cy="13432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738372" cy="1181298"/>
            </a:xfrm>
            <a:custGeom>
              <a:avLst/>
              <a:gdLst/>
              <a:ahLst/>
              <a:cxnLst/>
              <a:rect l="l" t="t" r="r" b="b"/>
              <a:pathLst>
                <a:path w="11738372" h="1181298">
                  <a:moveTo>
                    <a:pt x="0" y="0"/>
                  </a:moveTo>
                  <a:lnTo>
                    <a:pt x="11738372" y="0"/>
                  </a:lnTo>
                  <a:lnTo>
                    <a:pt x="1173837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61925"/>
              <a:ext cx="15134628" cy="13432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324"/>
                </a:lnSpc>
              </a:pPr>
              <a:r>
                <a:rPr lang="en-US" sz="5562" dirty="0">
                  <a:solidFill>
                    <a:srgbClr val="1B1B27"/>
                  </a:solidFill>
                  <a:latin typeface="Raleway"/>
                  <a:ea typeface="Raleway"/>
                  <a:cs typeface="Raleway"/>
                  <a:sym typeface="Raleway"/>
                </a:rPr>
                <a:t>Introduction to Forecasting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6284" y="5831532"/>
            <a:ext cx="5257354" cy="3479155"/>
            <a:chOff x="0" y="0"/>
            <a:chExt cx="7009805" cy="4638873"/>
          </a:xfrm>
        </p:grpSpPr>
        <p:sp>
          <p:nvSpPr>
            <p:cNvPr id="11" name="Freeform 11"/>
            <p:cNvSpPr/>
            <p:nvPr/>
          </p:nvSpPr>
          <p:spPr>
            <a:xfrm>
              <a:off x="7874" y="7874"/>
              <a:ext cx="6994017" cy="4623054"/>
            </a:xfrm>
            <a:custGeom>
              <a:avLst/>
              <a:gdLst/>
              <a:ahLst/>
              <a:cxnLst/>
              <a:rect l="l" t="t" r="r" b="b"/>
              <a:pathLst>
                <a:path w="6994017" h="4623054">
                  <a:moveTo>
                    <a:pt x="0" y="158877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6835013" y="0"/>
                  </a:lnTo>
                  <a:cubicBezTo>
                    <a:pt x="6922770" y="0"/>
                    <a:pt x="6994017" y="71120"/>
                    <a:pt x="6994017" y="158750"/>
                  </a:cubicBezTo>
                  <a:lnTo>
                    <a:pt x="6994017" y="4464304"/>
                  </a:lnTo>
                  <a:cubicBezTo>
                    <a:pt x="6994017" y="4552061"/>
                    <a:pt x="6922897" y="4623054"/>
                    <a:pt x="6835013" y="4623054"/>
                  </a:cubicBezTo>
                  <a:lnTo>
                    <a:pt x="159004" y="4623054"/>
                  </a:lnTo>
                  <a:cubicBezTo>
                    <a:pt x="71247" y="4623054"/>
                    <a:pt x="0" y="4551934"/>
                    <a:pt x="0" y="4464304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009765" cy="4638929"/>
            </a:xfrm>
            <a:custGeom>
              <a:avLst/>
              <a:gdLst/>
              <a:ahLst/>
              <a:cxnLst/>
              <a:rect l="l" t="t" r="r" b="b"/>
              <a:pathLst>
                <a:path w="7009765" h="4638929">
                  <a:moveTo>
                    <a:pt x="0" y="166751"/>
                  </a:moveTo>
                  <a:cubicBezTo>
                    <a:pt x="0" y="74676"/>
                    <a:pt x="74803" y="0"/>
                    <a:pt x="166878" y="0"/>
                  </a:cubicBezTo>
                  <a:lnTo>
                    <a:pt x="6842887" y="0"/>
                  </a:lnTo>
                  <a:lnTo>
                    <a:pt x="6842887" y="7874"/>
                  </a:lnTo>
                  <a:lnTo>
                    <a:pt x="6842887" y="0"/>
                  </a:lnTo>
                  <a:cubicBezTo>
                    <a:pt x="6935089" y="0"/>
                    <a:pt x="7009765" y="74676"/>
                    <a:pt x="7009765" y="166751"/>
                  </a:cubicBezTo>
                  <a:lnTo>
                    <a:pt x="7009765" y="4472178"/>
                  </a:lnTo>
                  <a:lnTo>
                    <a:pt x="7001891" y="4472178"/>
                  </a:lnTo>
                  <a:lnTo>
                    <a:pt x="7009765" y="4472178"/>
                  </a:lnTo>
                  <a:cubicBezTo>
                    <a:pt x="7009765" y="4564253"/>
                    <a:pt x="6934962" y="4638929"/>
                    <a:pt x="6842887" y="4638929"/>
                  </a:cubicBezTo>
                  <a:lnTo>
                    <a:pt x="6842887" y="4631055"/>
                  </a:lnTo>
                  <a:lnTo>
                    <a:pt x="6842887" y="4638929"/>
                  </a:lnTo>
                  <a:lnTo>
                    <a:pt x="166878" y="4638929"/>
                  </a:lnTo>
                  <a:lnTo>
                    <a:pt x="166878" y="4631055"/>
                  </a:lnTo>
                  <a:lnTo>
                    <a:pt x="166878" y="4638929"/>
                  </a:lnTo>
                  <a:cubicBezTo>
                    <a:pt x="74803" y="4638929"/>
                    <a:pt x="0" y="4564253"/>
                    <a:pt x="0" y="4472178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4472178"/>
                  </a:lnTo>
                  <a:lnTo>
                    <a:pt x="7874" y="4472178"/>
                  </a:lnTo>
                  <a:lnTo>
                    <a:pt x="15748" y="4472178"/>
                  </a:lnTo>
                  <a:cubicBezTo>
                    <a:pt x="15748" y="4555490"/>
                    <a:pt x="83312" y="4623054"/>
                    <a:pt x="166751" y="4623054"/>
                  </a:cubicBezTo>
                  <a:lnTo>
                    <a:pt x="6842887" y="4623054"/>
                  </a:lnTo>
                  <a:cubicBezTo>
                    <a:pt x="6926326" y="4623054"/>
                    <a:pt x="6993890" y="4555490"/>
                    <a:pt x="6993890" y="4472178"/>
                  </a:cubicBezTo>
                  <a:lnTo>
                    <a:pt x="6993890" y="166751"/>
                  </a:lnTo>
                  <a:lnTo>
                    <a:pt x="7001764" y="166751"/>
                  </a:lnTo>
                  <a:lnTo>
                    <a:pt x="6993890" y="166751"/>
                  </a:lnTo>
                  <a:cubicBezTo>
                    <a:pt x="6993890" y="83439"/>
                    <a:pt x="6926326" y="15875"/>
                    <a:pt x="6842887" y="15875"/>
                  </a:cubicBezTo>
                  <a:lnTo>
                    <a:pt x="166878" y="15875"/>
                  </a:lnTo>
                  <a:lnTo>
                    <a:pt x="166878" y="7874"/>
                  </a:lnTo>
                  <a:lnTo>
                    <a:pt x="166878" y="15875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85280" y="6007597"/>
            <a:ext cx="4297412" cy="442912"/>
            <a:chOff x="0" y="0"/>
            <a:chExt cx="5729883" cy="5905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729883" cy="590550"/>
            </a:xfrm>
            <a:custGeom>
              <a:avLst/>
              <a:gdLst/>
              <a:ahLst/>
              <a:cxnLst/>
              <a:rect l="l" t="t" r="r" b="b"/>
              <a:pathLst>
                <a:path w="5729883" h="590550">
                  <a:moveTo>
                    <a:pt x="0" y="0"/>
                  </a:moveTo>
                  <a:lnTo>
                    <a:pt x="5729883" y="0"/>
                  </a:lnTo>
                  <a:lnTo>
                    <a:pt x="572988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5729883" cy="685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2750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Importance of Forecasting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85280" y="6516736"/>
            <a:ext cx="4659362" cy="2268141"/>
            <a:chOff x="0" y="0"/>
            <a:chExt cx="6212483" cy="30241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212483" cy="3024188"/>
            </a:xfrm>
            <a:custGeom>
              <a:avLst/>
              <a:gdLst/>
              <a:ahLst/>
              <a:cxnLst/>
              <a:rect l="l" t="t" r="r" b="b"/>
              <a:pathLst>
                <a:path w="6212483" h="3024188">
                  <a:moveTo>
                    <a:pt x="0" y="0"/>
                  </a:moveTo>
                  <a:lnTo>
                    <a:pt x="6212483" y="0"/>
                  </a:lnTo>
                  <a:lnTo>
                    <a:pt x="6212483" y="3024188"/>
                  </a:lnTo>
                  <a:lnTo>
                    <a:pt x="0" y="3024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61925"/>
              <a:ext cx="6212483" cy="31861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74"/>
                </a:lnSpc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Time series forecasting plays a crucial role in critical decision-making across various sectors by anticipating future trends and demands.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515249" y="5831532"/>
            <a:ext cx="5257354" cy="3479155"/>
            <a:chOff x="0" y="0"/>
            <a:chExt cx="7009805" cy="4638873"/>
          </a:xfrm>
        </p:grpSpPr>
        <p:sp>
          <p:nvSpPr>
            <p:cNvPr id="20" name="Freeform 20"/>
            <p:cNvSpPr/>
            <p:nvPr/>
          </p:nvSpPr>
          <p:spPr>
            <a:xfrm>
              <a:off x="7874" y="7874"/>
              <a:ext cx="6994017" cy="4623054"/>
            </a:xfrm>
            <a:custGeom>
              <a:avLst/>
              <a:gdLst/>
              <a:ahLst/>
              <a:cxnLst/>
              <a:rect l="l" t="t" r="r" b="b"/>
              <a:pathLst>
                <a:path w="6994017" h="4623054">
                  <a:moveTo>
                    <a:pt x="0" y="158877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6835013" y="0"/>
                  </a:lnTo>
                  <a:cubicBezTo>
                    <a:pt x="6922770" y="0"/>
                    <a:pt x="6994017" y="71120"/>
                    <a:pt x="6994017" y="158750"/>
                  </a:cubicBezTo>
                  <a:lnTo>
                    <a:pt x="6994017" y="4464304"/>
                  </a:lnTo>
                  <a:cubicBezTo>
                    <a:pt x="6994017" y="4552061"/>
                    <a:pt x="6922897" y="4623054"/>
                    <a:pt x="6835013" y="4623054"/>
                  </a:cubicBezTo>
                  <a:lnTo>
                    <a:pt x="159004" y="4623054"/>
                  </a:lnTo>
                  <a:cubicBezTo>
                    <a:pt x="71247" y="4623054"/>
                    <a:pt x="0" y="4551934"/>
                    <a:pt x="0" y="4464304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7009765" cy="4638929"/>
            </a:xfrm>
            <a:custGeom>
              <a:avLst/>
              <a:gdLst/>
              <a:ahLst/>
              <a:cxnLst/>
              <a:rect l="l" t="t" r="r" b="b"/>
              <a:pathLst>
                <a:path w="7009765" h="4638929">
                  <a:moveTo>
                    <a:pt x="0" y="166751"/>
                  </a:moveTo>
                  <a:cubicBezTo>
                    <a:pt x="0" y="74676"/>
                    <a:pt x="74803" y="0"/>
                    <a:pt x="166878" y="0"/>
                  </a:cubicBezTo>
                  <a:lnTo>
                    <a:pt x="6842887" y="0"/>
                  </a:lnTo>
                  <a:lnTo>
                    <a:pt x="6842887" y="7874"/>
                  </a:lnTo>
                  <a:lnTo>
                    <a:pt x="6842887" y="0"/>
                  </a:lnTo>
                  <a:cubicBezTo>
                    <a:pt x="6935089" y="0"/>
                    <a:pt x="7009765" y="74676"/>
                    <a:pt x="7009765" y="166751"/>
                  </a:cubicBezTo>
                  <a:lnTo>
                    <a:pt x="7009765" y="4472178"/>
                  </a:lnTo>
                  <a:lnTo>
                    <a:pt x="7001891" y="4472178"/>
                  </a:lnTo>
                  <a:lnTo>
                    <a:pt x="7009765" y="4472178"/>
                  </a:lnTo>
                  <a:cubicBezTo>
                    <a:pt x="7009765" y="4564253"/>
                    <a:pt x="6934962" y="4638929"/>
                    <a:pt x="6842887" y="4638929"/>
                  </a:cubicBezTo>
                  <a:lnTo>
                    <a:pt x="6842887" y="4631055"/>
                  </a:lnTo>
                  <a:lnTo>
                    <a:pt x="6842887" y="4638929"/>
                  </a:lnTo>
                  <a:lnTo>
                    <a:pt x="166878" y="4638929"/>
                  </a:lnTo>
                  <a:lnTo>
                    <a:pt x="166878" y="4631055"/>
                  </a:lnTo>
                  <a:lnTo>
                    <a:pt x="166878" y="4638929"/>
                  </a:lnTo>
                  <a:cubicBezTo>
                    <a:pt x="74803" y="4638929"/>
                    <a:pt x="0" y="4564253"/>
                    <a:pt x="0" y="4472178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4472178"/>
                  </a:lnTo>
                  <a:lnTo>
                    <a:pt x="7874" y="4472178"/>
                  </a:lnTo>
                  <a:lnTo>
                    <a:pt x="15748" y="4472178"/>
                  </a:lnTo>
                  <a:cubicBezTo>
                    <a:pt x="15748" y="4555490"/>
                    <a:pt x="83312" y="4623054"/>
                    <a:pt x="166751" y="4623054"/>
                  </a:cubicBezTo>
                  <a:lnTo>
                    <a:pt x="6842887" y="4623054"/>
                  </a:lnTo>
                  <a:cubicBezTo>
                    <a:pt x="6926326" y="4623054"/>
                    <a:pt x="6993890" y="4555490"/>
                    <a:pt x="6993890" y="4472178"/>
                  </a:cubicBezTo>
                  <a:lnTo>
                    <a:pt x="6993890" y="166751"/>
                  </a:lnTo>
                  <a:lnTo>
                    <a:pt x="7001764" y="166751"/>
                  </a:lnTo>
                  <a:lnTo>
                    <a:pt x="6993890" y="166751"/>
                  </a:lnTo>
                  <a:cubicBezTo>
                    <a:pt x="6993890" y="83439"/>
                    <a:pt x="6926326" y="15875"/>
                    <a:pt x="6842887" y="15875"/>
                  </a:cubicBezTo>
                  <a:lnTo>
                    <a:pt x="166878" y="15875"/>
                  </a:lnTo>
                  <a:lnTo>
                    <a:pt x="166878" y="7874"/>
                  </a:lnTo>
                  <a:lnTo>
                    <a:pt x="166878" y="15875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814245" y="6007597"/>
            <a:ext cx="3621881" cy="442912"/>
            <a:chOff x="0" y="0"/>
            <a:chExt cx="4829175" cy="5905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29175" cy="590550"/>
            </a:xfrm>
            <a:custGeom>
              <a:avLst/>
              <a:gdLst/>
              <a:ahLst/>
              <a:cxnLst/>
              <a:rect l="l" t="t" r="r" b="b"/>
              <a:pathLst>
                <a:path w="4829175" h="590550">
                  <a:moveTo>
                    <a:pt x="0" y="0"/>
                  </a:moveTo>
                  <a:lnTo>
                    <a:pt x="4829175" y="0"/>
                  </a:lnTo>
                  <a:lnTo>
                    <a:pt x="482917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4829175" cy="685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2750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Common Applications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14245" y="6663852"/>
            <a:ext cx="4659362" cy="1814512"/>
            <a:chOff x="0" y="0"/>
            <a:chExt cx="6212483" cy="24193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212483" cy="2419350"/>
            </a:xfrm>
            <a:custGeom>
              <a:avLst/>
              <a:gdLst/>
              <a:ahLst/>
              <a:cxnLst/>
              <a:rect l="l" t="t" r="r" b="b"/>
              <a:pathLst>
                <a:path w="6212483" h="2419350">
                  <a:moveTo>
                    <a:pt x="0" y="0"/>
                  </a:moveTo>
                  <a:lnTo>
                    <a:pt x="6212483" y="0"/>
                  </a:lnTo>
                  <a:lnTo>
                    <a:pt x="6212483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61925"/>
              <a:ext cx="6212483" cy="25812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74"/>
                </a:lnSpc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Its applications span energy management, financial markets, and logistics, helping optimize operations and resource allocation.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044213" y="5831532"/>
            <a:ext cx="5257354" cy="3479155"/>
            <a:chOff x="0" y="0"/>
            <a:chExt cx="7009805" cy="4638873"/>
          </a:xfrm>
        </p:grpSpPr>
        <p:sp>
          <p:nvSpPr>
            <p:cNvPr id="29" name="Freeform 29"/>
            <p:cNvSpPr/>
            <p:nvPr/>
          </p:nvSpPr>
          <p:spPr>
            <a:xfrm>
              <a:off x="7874" y="7874"/>
              <a:ext cx="6994017" cy="4623054"/>
            </a:xfrm>
            <a:custGeom>
              <a:avLst/>
              <a:gdLst/>
              <a:ahLst/>
              <a:cxnLst/>
              <a:rect l="l" t="t" r="r" b="b"/>
              <a:pathLst>
                <a:path w="6994017" h="4623054">
                  <a:moveTo>
                    <a:pt x="0" y="158877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6835013" y="0"/>
                  </a:lnTo>
                  <a:cubicBezTo>
                    <a:pt x="6922770" y="0"/>
                    <a:pt x="6994017" y="71120"/>
                    <a:pt x="6994017" y="158750"/>
                  </a:cubicBezTo>
                  <a:lnTo>
                    <a:pt x="6994017" y="4464304"/>
                  </a:lnTo>
                  <a:cubicBezTo>
                    <a:pt x="6994017" y="4552061"/>
                    <a:pt x="6922897" y="4623054"/>
                    <a:pt x="6835013" y="4623054"/>
                  </a:cubicBezTo>
                  <a:lnTo>
                    <a:pt x="159004" y="4623054"/>
                  </a:lnTo>
                  <a:cubicBezTo>
                    <a:pt x="71247" y="4623054"/>
                    <a:pt x="0" y="4551934"/>
                    <a:pt x="0" y="4464304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7009765" cy="4638929"/>
            </a:xfrm>
            <a:custGeom>
              <a:avLst/>
              <a:gdLst/>
              <a:ahLst/>
              <a:cxnLst/>
              <a:rect l="l" t="t" r="r" b="b"/>
              <a:pathLst>
                <a:path w="7009765" h="4638929">
                  <a:moveTo>
                    <a:pt x="0" y="166751"/>
                  </a:moveTo>
                  <a:cubicBezTo>
                    <a:pt x="0" y="74676"/>
                    <a:pt x="74803" y="0"/>
                    <a:pt x="166878" y="0"/>
                  </a:cubicBezTo>
                  <a:lnTo>
                    <a:pt x="6842887" y="0"/>
                  </a:lnTo>
                  <a:lnTo>
                    <a:pt x="6842887" y="7874"/>
                  </a:lnTo>
                  <a:lnTo>
                    <a:pt x="6842887" y="0"/>
                  </a:lnTo>
                  <a:cubicBezTo>
                    <a:pt x="6935089" y="0"/>
                    <a:pt x="7009765" y="74676"/>
                    <a:pt x="7009765" y="166751"/>
                  </a:cubicBezTo>
                  <a:lnTo>
                    <a:pt x="7009765" y="4472178"/>
                  </a:lnTo>
                  <a:lnTo>
                    <a:pt x="7001891" y="4472178"/>
                  </a:lnTo>
                  <a:lnTo>
                    <a:pt x="7009765" y="4472178"/>
                  </a:lnTo>
                  <a:cubicBezTo>
                    <a:pt x="7009765" y="4564253"/>
                    <a:pt x="6934962" y="4638929"/>
                    <a:pt x="6842887" y="4638929"/>
                  </a:cubicBezTo>
                  <a:lnTo>
                    <a:pt x="6842887" y="4631055"/>
                  </a:lnTo>
                  <a:lnTo>
                    <a:pt x="6842887" y="4638929"/>
                  </a:lnTo>
                  <a:lnTo>
                    <a:pt x="166878" y="4638929"/>
                  </a:lnTo>
                  <a:lnTo>
                    <a:pt x="166878" y="4631055"/>
                  </a:lnTo>
                  <a:lnTo>
                    <a:pt x="166878" y="4638929"/>
                  </a:lnTo>
                  <a:cubicBezTo>
                    <a:pt x="74803" y="4638929"/>
                    <a:pt x="0" y="4564253"/>
                    <a:pt x="0" y="4472178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4472178"/>
                  </a:lnTo>
                  <a:lnTo>
                    <a:pt x="7874" y="4472178"/>
                  </a:lnTo>
                  <a:lnTo>
                    <a:pt x="15748" y="4472178"/>
                  </a:lnTo>
                  <a:cubicBezTo>
                    <a:pt x="15748" y="4555490"/>
                    <a:pt x="83312" y="4623054"/>
                    <a:pt x="166751" y="4623054"/>
                  </a:cubicBezTo>
                  <a:lnTo>
                    <a:pt x="6842887" y="4623054"/>
                  </a:lnTo>
                  <a:cubicBezTo>
                    <a:pt x="6926326" y="4623054"/>
                    <a:pt x="6993890" y="4555490"/>
                    <a:pt x="6993890" y="4472178"/>
                  </a:cubicBezTo>
                  <a:lnTo>
                    <a:pt x="6993890" y="166751"/>
                  </a:lnTo>
                  <a:lnTo>
                    <a:pt x="7001764" y="166751"/>
                  </a:lnTo>
                  <a:lnTo>
                    <a:pt x="6993890" y="166751"/>
                  </a:lnTo>
                  <a:cubicBezTo>
                    <a:pt x="6993890" y="83439"/>
                    <a:pt x="6926326" y="15875"/>
                    <a:pt x="6842887" y="15875"/>
                  </a:cubicBezTo>
                  <a:lnTo>
                    <a:pt x="166878" y="15875"/>
                  </a:lnTo>
                  <a:lnTo>
                    <a:pt x="166878" y="7874"/>
                  </a:lnTo>
                  <a:lnTo>
                    <a:pt x="166878" y="15875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343210" y="6007597"/>
            <a:ext cx="4659362" cy="885825"/>
            <a:chOff x="0" y="0"/>
            <a:chExt cx="6212483" cy="11811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212483" cy="1181100"/>
            </a:xfrm>
            <a:custGeom>
              <a:avLst/>
              <a:gdLst/>
              <a:ahLst/>
              <a:cxnLst/>
              <a:rect l="l" t="t" r="r" b="b"/>
              <a:pathLst>
                <a:path w="6212483" h="1181100">
                  <a:moveTo>
                    <a:pt x="0" y="0"/>
                  </a:moveTo>
                  <a:lnTo>
                    <a:pt x="6212483" y="0"/>
                  </a:lnTo>
                  <a:lnTo>
                    <a:pt x="6212483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6212483" cy="1276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2750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From Traditional to Deep Learning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343209" y="6970365"/>
            <a:ext cx="4659362" cy="1814512"/>
            <a:chOff x="0" y="0"/>
            <a:chExt cx="6212483" cy="241935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212483" cy="2419350"/>
            </a:xfrm>
            <a:custGeom>
              <a:avLst/>
              <a:gdLst/>
              <a:ahLst/>
              <a:cxnLst/>
              <a:rect l="l" t="t" r="r" b="b"/>
              <a:pathLst>
                <a:path w="6212483" h="2419350">
                  <a:moveTo>
                    <a:pt x="0" y="0"/>
                  </a:moveTo>
                  <a:lnTo>
                    <a:pt x="6212483" y="0"/>
                  </a:lnTo>
                  <a:lnTo>
                    <a:pt x="6212483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161925"/>
              <a:ext cx="6212483" cy="25812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74"/>
                </a:lnSpc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While classical models like ARIMA laid the groundwork, deep learning methods now dominate, offering enhanced accuracy and flexibility.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42051" y="773758"/>
            <a:ext cx="9461896" cy="1493639"/>
            <a:chOff x="0" y="0"/>
            <a:chExt cx="12615862" cy="19915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15862" cy="1991518"/>
            </a:xfrm>
            <a:custGeom>
              <a:avLst/>
              <a:gdLst/>
              <a:ahLst/>
              <a:cxnLst/>
              <a:rect l="l" t="t" r="r" b="b"/>
              <a:pathLst>
                <a:path w="12615862" h="1991518">
                  <a:moveTo>
                    <a:pt x="0" y="0"/>
                  </a:moveTo>
                  <a:lnTo>
                    <a:pt x="12615862" y="0"/>
                  </a:lnTo>
                  <a:lnTo>
                    <a:pt x="12615862" y="1991518"/>
                  </a:lnTo>
                  <a:lnTo>
                    <a:pt x="0" y="19915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42875"/>
              <a:ext cx="12615862" cy="21343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49"/>
                </a:lnSpc>
              </a:pPr>
              <a:r>
                <a:rPr lang="en-US" sz="4687" dirty="0">
                  <a:solidFill>
                    <a:srgbClr val="1B1B27"/>
                  </a:solidFill>
                  <a:latin typeface="Raleway"/>
                  <a:ea typeface="Raleway"/>
                  <a:cs typeface="Raleway"/>
                  <a:sym typeface="Raleway"/>
                </a:rPr>
                <a:t>Challenges with Large Forecasting Models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36098" y="2619822"/>
            <a:ext cx="549623" cy="549622"/>
            <a:chOff x="0" y="0"/>
            <a:chExt cx="732830" cy="732830"/>
          </a:xfrm>
        </p:grpSpPr>
        <p:sp>
          <p:nvSpPr>
            <p:cNvPr id="11" name="Freeform 11"/>
            <p:cNvSpPr/>
            <p:nvPr/>
          </p:nvSpPr>
          <p:spPr>
            <a:xfrm>
              <a:off x="7874" y="7874"/>
              <a:ext cx="717042" cy="717042"/>
            </a:xfrm>
            <a:custGeom>
              <a:avLst/>
              <a:gdLst/>
              <a:ahLst/>
              <a:cxnLst/>
              <a:rect l="l" t="t" r="r" b="b"/>
              <a:pathLst>
                <a:path w="717042" h="717042">
                  <a:moveTo>
                    <a:pt x="0" y="133858"/>
                  </a:moveTo>
                  <a:cubicBezTo>
                    <a:pt x="0" y="59944"/>
                    <a:pt x="59944" y="0"/>
                    <a:pt x="133858" y="0"/>
                  </a:cubicBezTo>
                  <a:lnTo>
                    <a:pt x="583184" y="0"/>
                  </a:lnTo>
                  <a:cubicBezTo>
                    <a:pt x="657098" y="0"/>
                    <a:pt x="717042" y="59944"/>
                    <a:pt x="717042" y="133858"/>
                  </a:cubicBezTo>
                  <a:lnTo>
                    <a:pt x="717042" y="583184"/>
                  </a:lnTo>
                  <a:cubicBezTo>
                    <a:pt x="717042" y="657098"/>
                    <a:pt x="657098" y="717042"/>
                    <a:pt x="583184" y="717042"/>
                  </a:cubicBezTo>
                  <a:lnTo>
                    <a:pt x="133858" y="717042"/>
                  </a:lnTo>
                  <a:cubicBezTo>
                    <a:pt x="59944" y="717042"/>
                    <a:pt x="127" y="657098"/>
                    <a:pt x="0" y="583184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32790" cy="732790"/>
            </a:xfrm>
            <a:custGeom>
              <a:avLst/>
              <a:gdLst/>
              <a:ahLst/>
              <a:cxnLst/>
              <a:rect l="l" t="t" r="r" b="b"/>
              <a:pathLst>
                <a:path w="732790" h="732790">
                  <a:moveTo>
                    <a:pt x="0" y="141732"/>
                  </a:moveTo>
                  <a:cubicBezTo>
                    <a:pt x="0" y="63500"/>
                    <a:pt x="63500" y="0"/>
                    <a:pt x="141732" y="0"/>
                  </a:cubicBezTo>
                  <a:lnTo>
                    <a:pt x="591058" y="0"/>
                  </a:lnTo>
                  <a:lnTo>
                    <a:pt x="591058" y="7874"/>
                  </a:lnTo>
                  <a:lnTo>
                    <a:pt x="591058" y="0"/>
                  </a:lnTo>
                  <a:cubicBezTo>
                    <a:pt x="669290" y="0"/>
                    <a:pt x="732790" y="63500"/>
                    <a:pt x="732790" y="141732"/>
                  </a:cubicBezTo>
                  <a:lnTo>
                    <a:pt x="724916" y="141732"/>
                  </a:lnTo>
                  <a:lnTo>
                    <a:pt x="732790" y="141732"/>
                  </a:lnTo>
                  <a:lnTo>
                    <a:pt x="732790" y="591058"/>
                  </a:lnTo>
                  <a:lnTo>
                    <a:pt x="724916" y="591058"/>
                  </a:lnTo>
                  <a:lnTo>
                    <a:pt x="732790" y="591058"/>
                  </a:lnTo>
                  <a:cubicBezTo>
                    <a:pt x="732790" y="669417"/>
                    <a:pt x="669290" y="732790"/>
                    <a:pt x="591058" y="732790"/>
                  </a:cubicBezTo>
                  <a:lnTo>
                    <a:pt x="591058" y="724916"/>
                  </a:lnTo>
                  <a:lnTo>
                    <a:pt x="591058" y="732790"/>
                  </a:lnTo>
                  <a:lnTo>
                    <a:pt x="141732" y="732790"/>
                  </a:lnTo>
                  <a:lnTo>
                    <a:pt x="141732" y="724916"/>
                  </a:lnTo>
                  <a:lnTo>
                    <a:pt x="141732" y="732790"/>
                  </a:lnTo>
                  <a:cubicBezTo>
                    <a:pt x="63500" y="732790"/>
                    <a:pt x="0" y="669290"/>
                    <a:pt x="0" y="591058"/>
                  </a:cubicBezTo>
                  <a:lnTo>
                    <a:pt x="0" y="141732"/>
                  </a:lnTo>
                  <a:lnTo>
                    <a:pt x="7874" y="141732"/>
                  </a:lnTo>
                  <a:lnTo>
                    <a:pt x="0" y="141732"/>
                  </a:lnTo>
                  <a:moveTo>
                    <a:pt x="15875" y="141732"/>
                  </a:moveTo>
                  <a:lnTo>
                    <a:pt x="15875" y="591058"/>
                  </a:lnTo>
                  <a:lnTo>
                    <a:pt x="7874" y="591058"/>
                  </a:lnTo>
                  <a:lnTo>
                    <a:pt x="15748" y="591058"/>
                  </a:lnTo>
                  <a:cubicBezTo>
                    <a:pt x="15748" y="660654"/>
                    <a:pt x="72136" y="716915"/>
                    <a:pt x="141605" y="716915"/>
                  </a:cubicBezTo>
                  <a:lnTo>
                    <a:pt x="591058" y="716915"/>
                  </a:lnTo>
                  <a:cubicBezTo>
                    <a:pt x="660654" y="716915"/>
                    <a:pt x="716915" y="660527"/>
                    <a:pt x="716915" y="591058"/>
                  </a:cubicBezTo>
                  <a:lnTo>
                    <a:pt x="716915" y="141732"/>
                  </a:lnTo>
                  <a:cubicBezTo>
                    <a:pt x="716915" y="72136"/>
                    <a:pt x="660527" y="15875"/>
                    <a:pt x="591058" y="15875"/>
                  </a:cubicBezTo>
                  <a:lnTo>
                    <a:pt x="141732" y="15875"/>
                  </a:lnTo>
                  <a:lnTo>
                    <a:pt x="141732" y="7874"/>
                  </a:lnTo>
                  <a:lnTo>
                    <a:pt x="141732" y="15748"/>
                  </a:lnTo>
                  <a:cubicBezTo>
                    <a:pt x="72136" y="15748"/>
                    <a:pt x="15875" y="72136"/>
                    <a:pt x="15875" y="141605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sp>
        <p:nvSpPr>
          <p:cNvPr id="13" name="Freeform 13" descr="preencoded.png"/>
          <p:cNvSpPr/>
          <p:nvPr/>
        </p:nvSpPr>
        <p:spPr>
          <a:xfrm>
            <a:off x="7931646" y="2670498"/>
            <a:ext cx="358379" cy="448121"/>
          </a:xfrm>
          <a:custGeom>
            <a:avLst/>
            <a:gdLst/>
            <a:ahLst/>
            <a:cxnLst/>
            <a:rect l="l" t="t" r="r" b="b"/>
            <a:pathLst>
              <a:path w="358379" h="448121">
                <a:moveTo>
                  <a:pt x="0" y="0"/>
                </a:moveTo>
                <a:lnTo>
                  <a:pt x="358379" y="0"/>
                </a:lnTo>
                <a:lnTo>
                  <a:pt x="358379" y="448121"/>
                </a:lnTo>
                <a:lnTo>
                  <a:pt x="0" y="448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97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8618636" y="2707928"/>
            <a:ext cx="2987576" cy="373261"/>
            <a:chOff x="0" y="0"/>
            <a:chExt cx="3983435" cy="4976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983435" cy="497682"/>
            </a:xfrm>
            <a:custGeom>
              <a:avLst/>
              <a:gdLst/>
              <a:ahLst/>
              <a:cxnLst/>
              <a:rect l="l" t="t" r="r" b="b"/>
              <a:pathLst>
                <a:path w="3983435" h="497682">
                  <a:moveTo>
                    <a:pt x="0" y="0"/>
                  </a:moveTo>
                  <a:lnTo>
                    <a:pt x="3983435" y="0"/>
                  </a:lnTo>
                  <a:lnTo>
                    <a:pt x="3983435" y="497682"/>
                  </a:lnTo>
                  <a:lnTo>
                    <a:pt x="0" y="4976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3983435" cy="5834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24"/>
                </a:lnSpc>
              </a:pPr>
              <a:r>
                <a:rPr lang="en-US" sz="2312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Data Requirements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618636" y="3224510"/>
            <a:ext cx="8685311" cy="764679"/>
            <a:chOff x="0" y="0"/>
            <a:chExt cx="11580415" cy="101957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580415" cy="1019572"/>
            </a:xfrm>
            <a:custGeom>
              <a:avLst/>
              <a:gdLst/>
              <a:ahLst/>
              <a:cxnLst/>
              <a:rect l="l" t="t" r="r" b="b"/>
              <a:pathLst>
                <a:path w="11580415" h="1019572">
                  <a:moveTo>
                    <a:pt x="0" y="0"/>
                  </a:moveTo>
                  <a:lnTo>
                    <a:pt x="11580415" y="0"/>
                  </a:lnTo>
                  <a:lnTo>
                    <a:pt x="11580415" y="1019572"/>
                  </a:lnTo>
                  <a:lnTo>
                    <a:pt x="0" y="10195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33350"/>
              <a:ext cx="11580415" cy="11529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Modern forecasting models demand enormous training datasets to achieve strong performance.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836098" y="4461123"/>
            <a:ext cx="549623" cy="549623"/>
            <a:chOff x="0" y="0"/>
            <a:chExt cx="732830" cy="732830"/>
          </a:xfrm>
        </p:grpSpPr>
        <p:sp>
          <p:nvSpPr>
            <p:cNvPr id="21" name="Freeform 21"/>
            <p:cNvSpPr/>
            <p:nvPr/>
          </p:nvSpPr>
          <p:spPr>
            <a:xfrm>
              <a:off x="7874" y="7874"/>
              <a:ext cx="717042" cy="717042"/>
            </a:xfrm>
            <a:custGeom>
              <a:avLst/>
              <a:gdLst/>
              <a:ahLst/>
              <a:cxnLst/>
              <a:rect l="l" t="t" r="r" b="b"/>
              <a:pathLst>
                <a:path w="717042" h="717042">
                  <a:moveTo>
                    <a:pt x="0" y="133858"/>
                  </a:moveTo>
                  <a:cubicBezTo>
                    <a:pt x="0" y="59944"/>
                    <a:pt x="59944" y="0"/>
                    <a:pt x="133858" y="0"/>
                  </a:cubicBezTo>
                  <a:lnTo>
                    <a:pt x="583184" y="0"/>
                  </a:lnTo>
                  <a:cubicBezTo>
                    <a:pt x="657098" y="0"/>
                    <a:pt x="717042" y="59944"/>
                    <a:pt x="717042" y="133858"/>
                  </a:cubicBezTo>
                  <a:lnTo>
                    <a:pt x="717042" y="583184"/>
                  </a:lnTo>
                  <a:cubicBezTo>
                    <a:pt x="717042" y="657098"/>
                    <a:pt x="657098" y="717042"/>
                    <a:pt x="583184" y="717042"/>
                  </a:cubicBezTo>
                  <a:lnTo>
                    <a:pt x="133858" y="717042"/>
                  </a:lnTo>
                  <a:cubicBezTo>
                    <a:pt x="59944" y="717042"/>
                    <a:pt x="127" y="657098"/>
                    <a:pt x="0" y="583184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732790" cy="732790"/>
            </a:xfrm>
            <a:custGeom>
              <a:avLst/>
              <a:gdLst/>
              <a:ahLst/>
              <a:cxnLst/>
              <a:rect l="l" t="t" r="r" b="b"/>
              <a:pathLst>
                <a:path w="732790" h="732790">
                  <a:moveTo>
                    <a:pt x="0" y="141732"/>
                  </a:moveTo>
                  <a:cubicBezTo>
                    <a:pt x="0" y="63500"/>
                    <a:pt x="63500" y="0"/>
                    <a:pt x="141732" y="0"/>
                  </a:cubicBezTo>
                  <a:lnTo>
                    <a:pt x="591058" y="0"/>
                  </a:lnTo>
                  <a:lnTo>
                    <a:pt x="591058" y="7874"/>
                  </a:lnTo>
                  <a:lnTo>
                    <a:pt x="591058" y="0"/>
                  </a:lnTo>
                  <a:cubicBezTo>
                    <a:pt x="669290" y="0"/>
                    <a:pt x="732790" y="63500"/>
                    <a:pt x="732790" y="141732"/>
                  </a:cubicBezTo>
                  <a:lnTo>
                    <a:pt x="724916" y="141732"/>
                  </a:lnTo>
                  <a:lnTo>
                    <a:pt x="732790" y="141732"/>
                  </a:lnTo>
                  <a:lnTo>
                    <a:pt x="732790" y="591058"/>
                  </a:lnTo>
                  <a:lnTo>
                    <a:pt x="724916" y="591058"/>
                  </a:lnTo>
                  <a:lnTo>
                    <a:pt x="732790" y="591058"/>
                  </a:lnTo>
                  <a:cubicBezTo>
                    <a:pt x="732790" y="669417"/>
                    <a:pt x="669290" y="732790"/>
                    <a:pt x="591058" y="732790"/>
                  </a:cubicBezTo>
                  <a:lnTo>
                    <a:pt x="591058" y="724916"/>
                  </a:lnTo>
                  <a:lnTo>
                    <a:pt x="591058" y="732790"/>
                  </a:lnTo>
                  <a:lnTo>
                    <a:pt x="141732" y="732790"/>
                  </a:lnTo>
                  <a:lnTo>
                    <a:pt x="141732" y="724916"/>
                  </a:lnTo>
                  <a:lnTo>
                    <a:pt x="141732" y="732790"/>
                  </a:lnTo>
                  <a:cubicBezTo>
                    <a:pt x="63500" y="732790"/>
                    <a:pt x="0" y="669290"/>
                    <a:pt x="0" y="591058"/>
                  </a:cubicBezTo>
                  <a:lnTo>
                    <a:pt x="0" y="141732"/>
                  </a:lnTo>
                  <a:lnTo>
                    <a:pt x="7874" y="141732"/>
                  </a:lnTo>
                  <a:lnTo>
                    <a:pt x="0" y="141732"/>
                  </a:lnTo>
                  <a:moveTo>
                    <a:pt x="15875" y="141732"/>
                  </a:moveTo>
                  <a:lnTo>
                    <a:pt x="15875" y="591058"/>
                  </a:lnTo>
                  <a:lnTo>
                    <a:pt x="7874" y="591058"/>
                  </a:lnTo>
                  <a:lnTo>
                    <a:pt x="15748" y="591058"/>
                  </a:lnTo>
                  <a:cubicBezTo>
                    <a:pt x="15748" y="660654"/>
                    <a:pt x="72136" y="716915"/>
                    <a:pt x="141605" y="716915"/>
                  </a:cubicBezTo>
                  <a:lnTo>
                    <a:pt x="591058" y="716915"/>
                  </a:lnTo>
                  <a:cubicBezTo>
                    <a:pt x="660654" y="716915"/>
                    <a:pt x="716915" y="660527"/>
                    <a:pt x="716915" y="591058"/>
                  </a:cubicBezTo>
                  <a:lnTo>
                    <a:pt x="716915" y="141732"/>
                  </a:lnTo>
                  <a:cubicBezTo>
                    <a:pt x="716915" y="72136"/>
                    <a:pt x="660527" y="15875"/>
                    <a:pt x="591058" y="15875"/>
                  </a:cubicBezTo>
                  <a:lnTo>
                    <a:pt x="141732" y="15875"/>
                  </a:lnTo>
                  <a:lnTo>
                    <a:pt x="141732" y="7874"/>
                  </a:lnTo>
                  <a:lnTo>
                    <a:pt x="141732" y="15748"/>
                  </a:lnTo>
                  <a:cubicBezTo>
                    <a:pt x="72136" y="15748"/>
                    <a:pt x="15875" y="72136"/>
                    <a:pt x="15875" y="141605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sp>
        <p:nvSpPr>
          <p:cNvPr id="23" name="Freeform 23" descr="preencoded.png"/>
          <p:cNvSpPr/>
          <p:nvPr/>
        </p:nvSpPr>
        <p:spPr>
          <a:xfrm>
            <a:off x="7931646" y="4511799"/>
            <a:ext cx="358379" cy="448121"/>
          </a:xfrm>
          <a:custGeom>
            <a:avLst/>
            <a:gdLst/>
            <a:ahLst/>
            <a:cxnLst/>
            <a:rect l="l" t="t" r="r" b="b"/>
            <a:pathLst>
              <a:path w="358379" h="448121">
                <a:moveTo>
                  <a:pt x="0" y="0"/>
                </a:moveTo>
                <a:lnTo>
                  <a:pt x="358379" y="0"/>
                </a:lnTo>
                <a:lnTo>
                  <a:pt x="358379" y="448121"/>
                </a:lnTo>
                <a:lnTo>
                  <a:pt x="0" y="448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097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8618636" y="4549229"/>
            <a:ext cx="3121224" cy="373261"/>
            <a:chOff x="0" y="0"/>
            <a:chExt cx="4161632" cy="4976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161632" cy="497682"/>
            </a:xfrm>
            <a:custGeom>
              <a:avLst/>
              <a:gdLst/>
              <a:ahLst/>
              <a:cxnLst/>
              <a:rect l="l" t="t" r="r" b="b"/>
              <a:pathLst>
                <a:path w="4161632" h="497682">
                  <a:moveTo>
                    <a:pt x="0" y="0"/>
                  </a:moveTo>
                  <a:lnTo>
                    <a:pt x="4161632" y="0"/>
                  </a:lnTo>
                  <a:lnTo>
                    <a:pt x="4161632" y="497682"/>
                  </a:lnTo>
                  <a:lnTo>
                    <a:pt x="0" y="4976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4161632" cy="5834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24"/>
                </a:lnSpc>
              </a:pPr>
              <a:r>
                <a:rPr lang="en-US" sz="2312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Computational Burden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618636" y="5065811"/>
            <a:ext cx="8685311" cy="382340"/>
            <a:chOff x="0" y="0"/>
            <a:chExt cx="11580415" cy="50978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580415" cy="509787"/>
            </a:xfrm>
            <a:custGeom>
              <a:avLst/>
              <a:gdLst/>
              <a:ahLst/>
              <a:cxnLst/>
              <a:rect l="l" t="t" r="r" b="b"/>
              <a:pathLst>
                <a:path w="11580415" h="509787">
                  <a:moveTo>
                    <a:pt x="0" y="0"/>
                  </a:moveTo>
                  <a:lnTo>
                    <a:pt x="11580415" y="0"/>
                  </a:lnTo>
                  <a:lnTo>
                    <a:pt x="11580415" y="509787"/>
                  </a:lnTo>
                  <a:lnTo>
                    <a:pt x="0" y="509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33350"/>
              <a:ext cx="11580415" cy="6431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Training and inference costs limit accessibility for many real-world applications.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836098" y="5920086"/>
            <a:ext cx="549623" cy="549623"/>
            <a:chOff x="0" y="0"/>
            <a:chExt cx="732830" cy="732830"/>
          </a:xfrm>
        </p:grpSpPr>
        <p:sp>
          <p:nvSpPr>
            <p:cNvPr id="31" name="Freeform 31"/>
            <p:cNvSpPr/>
            <p:nvPr/>
          </p:nvSpPr>
          <p:spPr>
            <a:xfrm>
              <a:off x="7874" y="7874"/>
              <a:ext cx="717042" cy="717042"/>
            </a:xfrm>
            <a:custGeom>
              <a:avLst/>
              <a:gdLst/>
              <a:ahLst/>
              <a:cxnLst/>
              <a:rect l="l" t="t" r="r" b="b"/>
              <a:pathLst>
                <a:path w="717042" h="717042">
                  <a:moveTo>
                    <a:pt x="0" y="133858"/>
                  </a:moveTo>
                  <a:cubicBezTo>
                    <a:pt x="0" y="59944"/>
                    <a:pt x="59944" y="0"/>
                    <a:pt x="133858" y="0"/>
                  </a:cubicBezTo>
                  <a:lnTo>
                    <a:pt x="583184" y="0"/>
                  </a:lnTo>
                  <a:cubicBezTo>
                    <a:pt x="657098" y="0"/>
                    <a:pt x="717042" y="59944"/>
                    <a:pt x="717042" y="133858"/>
                  </a:cubicBezTo>
                  <a:lnTo>
                    <a:pt x="717042" y="583184"/>
                  </a:lnTo>
                  <a:cubicBezTo>
                    <a:pt x="717042" y="657098"/>
                    <a:pt x="657098" y="717042"/>
                    <a:pt x="583184" y="717042"/>
                  </a:cubicBezTo>
                  <a:lnTo>
                    <a:pt x="133858" y="717042"/>
                  </a:lnTo>
                  <a:cubicBezTo>
                    <a:pt x="59944" y="717042"/>
                    <a:pt x="127" y="657098"/>
                    <a:pt x="0" y="583184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732790" cy="732790"/>
            </a:xfrm>
            <a:custGeom>
              <a:avLst/>
              <a:gdLst/>
              <a:ahLst/>
              <a:cxnLst/>
              <a:rect l="l" t="t" r="r" b="b"/>
              <a:pathLst>
                <a:path w="732790" h="732790">
                  <a:moveTo>
                    <a:pt x="0" y="141732"/>
                  </a:moveTo>
                  <a:cubicBezTo>
                    <a:pt x="0" y="63500"/>
                    <a:pt x="63500" y="0"/>
                    <a:pt x="141732" y="0"/>
                  </a:cubicBezTo>
                  <a:lnTo>
                    <a:pt x="591058" y="0"/>
                  </a:lnTo>
                  <a:lnTo>
                    <a:pt x="591058" y="7874"/>
                  </a:lnTo>
                  <a:lnTo>
                    <a:pt x="591058" y="0"/>
                  </a:lnTo>
                  <a:cubicBezTo>
                    <a:pt x="669290" y="0"/>
                    <a:pt x="732790" y="63500"/>
                    <a:pt x="732790" y="141732"/>
                  </a:cubicBezTo>
                  <a:lnTo>
                    <a:pt x="724916" y="141732"/>
                  </a:lnTo>
                  <a:lnTo>
                    <a:pt x="732790" y="141732"/>
                  </a:lnTo>
                  <a:lnTo>
                    <a:pt x="732790" y="591058"/>
                  </a:lnTo>
                  <a:lnTo>
                    <a:pt x="724916" y="591058"/>
                  </a:lnTo>
                  <a:lnTo>
                    <a:pt x="732790" y="591058"/>
                  </a:lnTo>
                  <a:cubicBezTo>
                    <a:pt x="732790" y="669417"/>
                    <a:pt x="669290" y="732790"/>
                    <a:pt x="591058" y="732790"/>
                  </a:cubicBezTo>
                  <a:lnTo>
                    <a:pt x="591058" y="724916"/>
                  </a:lnTo>
                  <a:lnTo>
                    <a:pt x="591058" y="732790"/>
                  </a:lnTo>
                  <a:lnTo>
                    <a:pt x="141732" y="732790"/>
                  </a:lnTo>
                  <a:lnTo>
                    <a:pt x="141732" y="724916"/>
                  </a:lnTo>
                  <a:lnTo>
                    <a:pt x="141732" y="732790"/>
                  </a:lnTo>
                  <a:cubicBezTo>
                    <a:pt x="63500" y="732790"/>
                    <a:pt x="0" y="669290"/>
                    <a:pt x="0" y="591058"/>
                  </a:cubicBezTo>
                  <a:lnTo>
                    <a:pt x="0" y="141732"/>
                  </a:lnTo>
                  <a:lnTo>
                    <a:pt x="7874" y="141732"/>
                  </a:lnTo>
                  <a:lnTo>
                    <a:pt x="0" y="141732"/>
                  </a:lnTo>
                  <a:moveTo>
                    <a:pt x="15875" y="141732"/>
                  </a:moveTo>
                  <a:lnTo>
                    <a:pt x="15875" y="591058"/>
                  </a:lnTo>
                  <a:lnTo>
                    <a:pt x="7874" y="591058"/>
                  </a:lnTo>
                  <a:lnTo>
                    <a:pt x="15748" y="591058"/>
                  </a:lnTo>
                  <a:cubicBezTo>
                    <a:pt x="15748" y="660654"/>
                    <a:pt x="72136" y="716915"/>
                    <a:pt x="141605" y="716915"/>
                  </a:cubicBezTo>
                  <a:lnTo>
                    <a:pt x="591058" y="716915"/>
                  </a:lnTo>
                  <a:cubicBezTo>
                    <a:pt x="660654" y="716915"/>
                    <a:pt x="716915" y="660527"/>
                    <a:pt x="716915" y="591058"/>
                  </a:cubicBezTo>
                  <a:lnTo>
                    <a:pt x="716915" y="141732"/>
                  </a:lnTo>
                  <a:cubicBezTo>
                    <a:pt x="716915" y="72136"/>
                    <a:pt x="660527" y="15875"/>
                    <a:pt x="591058" y="15875"/>
                  </a:cubicBezTo>
                  <a:lnTo>
                    <a:pt x="141732" y="15875"/>
                  </a:lnTo>
                  <a:lnTo>
                    <a:pt x="141732" y="7874"/>
                  </a:lnTo>
                  <a:lnTo>
                    <a:pt x="141732" y="15748"/>
                  </a:lnTo>
                  <a:cubicBezTo>
                    <a:pt x="72136" y="15748"/>
                    <a:pt x="15875" y="72136"/>
                    <a:pt x="15875" y="141605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sp>
        <p:nvSpPr>
          <p:cNvPr id="33" name="Freeform 33" descr="preencoded.png"/>
          <p:cNvSpPr/>
          <p:nvPr/>
        </p:nvSpPr>
        <p:spPr>
          <a:xfrm>
            <a:off x="7931646" y="5970761"/>
            <a:ext cx="358379" cy="448121"/>
          </a:xfrm>
          <a:custGeom>
            <a:avLst/>
            <a:gdLst/>
            <a:ahLst/>
            <a:cxnLst/>
            <a:rect l="l" t="t" r="r" b="b"/>
            <a:pathLst>
              <a:path w="358379" h="448121">
                <a:moveTo>
                  <a:pt x="0" y="0"/>
                </a:moveTo>
                <a:lnTo>
                  <a:pt x="358379" y="0"/>
                </a:lnTo>
                <a:lnTo>
                  <a:pt x="358379" y="448121"/>
                </a:lnTo>
                <a:lnTo>
                  <a:pt x="0" y="448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097"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8618636" y="6008191"/>
            <a:ext cx="3673822" cy="373261"/>
            <a:chOff x="0" y="0"/>
            <a:chExt cx="4898430" cy="49768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898430" cy="497682"/>
            </a:xfrm>
            <a:custGeom>
              <a:avLst/>
              <a:gdLst/>
              <a:ahLst/>
              <a:cxnLst/>
              <a:rect l="l" t="t" r="r" b="b"/>
              <a:pathLst>
                <a:path w="4898430" h="497682">
                  <a:moveTo>
                    <a:pt x="0" y="0"/>
                  </a:moveTo>
                  <a:lnTo>
                    <a:pt x="4898430" y="0"/>
                  </a:lnTo>
                  <a:lnTo>
                    <a:pt x="4898430" y="497682"/>
                  </a:lnTo>
                  <a:lnTo>
                    <a:pt x="0" y="4976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4898430" cy="5834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24"/>
                </a:lnSpc>
              </a:pPr>
              <a:r>
                <a:rPr lang="en-US" sz="2312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Benchmark Contamination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618636" y="6524774"/>
            <a:ext cx="8685311" cy="382340"/>
            <a:chOff x="0" y="0"/>
            <a:chExt cx="11580415" cy="50978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580415" cy="509787"/>
            </a:xfrm>
            <a:custGeom>
              <a:avLst/>
              <a:gdLst/>
              <a:ahLst/>
              <a:cxnLst/>
              <a:rect l="l" t="t" r="r" b="b"/>
              <a:pathLst>
                <a:path w="11580415" h="509787">
                  <a:moveTo>
                    <a:pt x="0" y="0"/>
                  </a:moveTo>
                  <a:lnTo>
                    <a:pt x="11580415" y="0"/>
                  </a:lnTo>
                  <a:lnTo>
                    <a:pt x="11580415" y="509787"/>
                  </a:lnTo>
                  <a:lnTo>
                    <a:pt x="0" y="509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33350"/>
              <a:ext cx="11580415" cy="6431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Models pretrained on public datasets risk overfitting to benchmark tests.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836098" y="7379047"/>
            <a:ext cx="549623" cy="549623"/>
            <a:chOff x="0" y="0"/>
            <a:chExt cx="732830" cy="732830"/>
          </a:xfrm>
        </p:grpSpPr>
        <p:sp>
          <p:nvSpPr>
            <p:cNvPr id="41" name="Freeform 41"/>
            <p:cNvSpPr/>
            <p:nvPr/>
          </p:nvSpPr>
          <p:spPr>
            <a:xfrm>
              <a:off x="7874" y="7874"/>
              <a:ext cx="717042" cy="717042"/>
            </a:xfrm>
            <a:custGeom>
              <a:avLst/>
              <a:gdLst/>
              <a:ahLst/>
              <a:cxnLst/>
              <a:rect l="l" t="t" r="r" b="b"/>
              <a:pathLst>
                <a:path w="717042" h="717042">
                  <a:moveTo>
                    <a:pt x="0" y="133858"/>
                  </a:moveTo>
                  <a:cubicBezTo>
                    <a:pt x="0" y="59944"/>
                    <a:pt x="59944" y="0"/>
                    <a:pt x="133858" y="0"/>
                  </a:cubicBezTo>
                  <a:lnTo>
                    <a:pt x="583184" y="0"/>
                  </a:lnTo>
                  <a:cubicBezTo>
                    <a:pt x="657098" y="0"/>
                    <a:pt x="717042" y="59944"/>
                    <a:pt x="717042" y="133858"/>
                  </a:cubicBezTo>
                  <a:lnTo>
                    <a:pt x="717042" y="583184"/>
                  </a:lnTo>
                  <a:cubicBezTo>
                    <a:pt x="717042" y="657098"/>
                    <a:pt x="657098" y="717042"/>
                    <a:pt x="583184" y="717042"/>
                  </a:cubicBezTo>
                  <a:lnTo>
                    <a:pt x="133858" y="717042"/>
                  </a:lnTo>
                  <a:cubicBezTo>
                    <a:pt x="59944" y="717042"/>
                    <a:pt x="127" y="657098"/>
                    <a:pt x="0" y="583184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0"/>
              <a:ext cx="732790" cy="732790"/>
            </a:xfrm>
            <a:custGeom>
              <a:avLst/>
              <a:gdLst/>
              <a:ahLst/>
              <a:cxnLst/>
              <a:rect l="l" t="t" r="r" b="b"/>
              <a:pathLst>
                <a:path w="732790" h="732790">
                  <a:moveTo>
                    <a:pt x="0" y="141732"/>
                  </a:moveTo>
                  <a:cubicBezTo>
                    <a:pt x="0" y="63500"/>
                    <a:pt x="63500" y="0"/>
                    <a:pt x="141732" y="0"/>
                  </a:cubicBezTo>
                  <a:lnTo>
                    <a:pt x="591058" y="0"/>
                  </a:lnTo>
                  <a:lnTo>
                    <a:pt x="591058" y="7874"/>
                  </a:lnTo>
                  <a:lnTo>
                    <a:pt x="591058" y="0"/>
                  </a:lnTo>
                  <a:cubicBezTo>
                    <a:pt x="669290" y="0"/>
                    <a:pt x="732790" y="63500"/>
                    <a:pt x="732790" y="141732"/>
                  </a:cubicBezTo>
                  <a:lnTo>
                    <a:pt x="724916" y="141732"/>
                  </a:lnTo>
                  <a:lnTo>
                    <a:pt x="732790" y="141732"/>
                  </a:lnTo>
                  <a:lnTo>
                    <a:pt x="732790" y="591058"/>
                  </a:lnTo>
                  <a:lnTo>
                    <a:pt x="724916" y="591058"/>
                  </a:lnTo>
                  <a:lnTo>
                    <a:pt x="732790" y="591058"/>
                  </a:lnTo>
                  <a:cubicBezTo>
                    <a:pt x="732790" y="669417"/>
                    <a:pt x="669290" y="732790"/>
                    <a:pt x="591058" y="732790"/>
                  </a:cubicBezTo>
                  <a:lnTo>
                    <a:pt x="591058" y="724916"/>
                  </a:lnTo>
                  <a:lnTo>
                    <a:pt x="591058" y="732790"/>
                  </a:lnTo>
                  <a:lnTo>
                    <a:pt x="141732" y="732790"/>
                  </a:lnTo>
                  <a:lnTo>
                    <a:pt x="141732" y="724916"/>
                  </a:lnTo>
                  <a:lnTo>
                    <a:pt x="141732" y="732790"/>
                  </a:lnTo>
                  <a:cubicBezTo>
                    <a:pt x="63500" y="732790"/>
                    <a:pt x="0" y="669290"/>
                    <a:pt x="0" y="591058"/>
                  </a:cubicBezTo>
                  <a:lnTo>
                    <a:pt x="0" y="141732"/>
                  </a:lnTo>
                  <a:lnTo>
                    <a:pt x="7874" y="141732"/>
                  </a:lnTo>
                  <a:lnTo>
                    <a:pt x="0" y="141732"/>
                  </a:lnTo>
                  <a:moveTo>
                    <a:pt x="15875" y="141732"/>
                  </a:moveTo>
                  <a:lnTo>
                    <a:pt x="15875" y="591058"/>
                  </a:lnTo>
                  <a:lnTo>
                    <a:pt x="7874" y="591058"/>
                  </a:lnTo>
                  <a:lnTo>
                    <a:pt x="15748" y="591058"/>
                  </a:lnTo>
                  <a:cubicBezTo>
                    <a:pt x="15748" y="660654"/>
                    <a:pt x="72136" y="716915"/>
                    <a:pt x="141605" y="716915"/>
                  </a:cubicBezTo>
                  <a:lnTo>
                    <a:pt x="591058" y="716915"/>
                  </a:lnTo>
                  <a:cubicBezTo>
                    <a:pt x="660654" y="716915"/>
                    <a:pt x="716915" y="660527"/>
                    <a:pt x="716915" y="591058"/>
                  </a:cubicBezTo>
                  <a:lnTo>
                    <a:pt x="716915" y="141732"/>
                  </a:lnTo>
                  <a:cubicBezTo>
                    <a:pt x="716915" y="72136"/>
                    <a:pt x="660527" y="15875"/>
                    <a:pt x="591058" y="15875"/>
                  </a:cubicBezTo>
                  <a:lnTo>
                    <a:pt x="141732" y="15875"/>
                  </a:lnTo>
                  <a:lnTo>
                    <a:pt x="141732" y="7874"/>
                  </a:lnTo>
                  <a:lnTo>
                    <a:pt x="141732" y="15748"/>
                  </a:lnTo>
                  <a:cubicBezTo>
                    <a:pt x="72136" y="15748"/>
                    <a:pt x="15875" y="72136"/>
                    <a:pt x="15875" y="141605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sp>
        <p:nvSpPr>
          <p:cNvPr id="43" name="Freeform 43" descr="preencoded.png"/>
          <p:cNvSpPr/>
          <p:nvPr/>
        </p:nvSpPr>
        <p:spPr>
          <a:xfrm>
            <a:off x="7931646" y="7429724"/>
            <a:ext cx="358379" cy="448121"/>
          </a:xfrm>
          <a:custGeom>
            <a:avLst/>
            <a:gdLst/>
            <a:ahLst/>
            <a:cxnLst/>
            <a:rect l="l" t="t" r="r" b="b"/>
            <a:pathLst>
              <a:path w="358379" h="448121">
                <a:moveTo>
                  <a:pt x="0" y="0"/>
                </a:moveTo>
                <a:lnTo>
                  <a:pt x="358379" y="0"/>
                </a:lnTo>
                <a:lnTo>
                  <a:pt x="358379" y="448121"/>
                </a:lnTo>
                <a:lnTo>
                  <a:pt x="0" y="448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097"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8618636" y="7385001"/>
            <a:ext cx="3424238" cy="273100"/>
            <a:chOff x="0" y="0"/>
            <a:chExt cx="4565650" cy="36413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565650" cy="364133"/>
            </a:xfrm>
            <a:custGeom>
              <a:avLst/>
              <a:gdLst/>
              <a:ahLst/>
              <a:cxnLst/>
              <a:rect l="l" t="t" r="r" b="b"/>
              <a:pathLst>
                <a:path w="4565650" h="364133">
                  <a:moveTo>
                    <a:pt x="0" y="0"/>
                  </a:moveTo>
                  <a:lnTo>
                    <a:pt x="4565650" y="0"/>
                  </a:lnTo>
                  <a:lnTo>
                    <a:pt x="4565650" y="364133"/>
                  </a:lnTo>
                  <a:lnTo>
                    <a:pt x="0" y="364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85725"/>
              <a:ext cx="4565650" cy="4498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24"/>
                </a:lnSpc>
              </a:pPr>
              <a:r>
                <a:rPr lang="en-US" sz="2312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The Tabular Alternative 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8379768" y="7973616"/>
            <a:ext cx="8685311" cy="1529358"/>
            <a:chOff x="0" y="0"/>
            <a:chExt cx="11580415" cy="203914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1580415" cy="2039143"/>
            </a:xfrm>
            <a:custGeom>
              <a:avLst/>
              <a:gdLst/>
              <a:ahLst/>
              <a:cxnLst/>
              <a:rect l="l" t="t" r="r" b="b"/>
              <a:pathLst>
                <a:path w="11580415" h="2039143">
                  <a:moveTo>
                    <a:pt x="0" y="0"/>
                  </a:moveTo>
                  <a:lnTo>
                    <a:pt x="11580415" y="0"/>
                  </a:lnTo>
                  <a:lnTo>
                    <a:pt x="11580415" y="2039143"/>
                  </a:lnTo>
                  <a:lnTo>
                    <a:pt x="0" y="20391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133350"/>
              <a:ext cx="11580415" cy="21724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99"/>
                </a:lnSpc>
              </a:pPr>
              <a:r>
                <a:rPr lang="en-US" sz="1874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Because of these issues, researchers wondered: could a smaller model sidestep these problems? If a lightweight approach like TabPFN-TS works, it would mean fast forecasts without needing mountains of data or risking any sneaky data overlap.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2238" y="803225"/>
            <a:ext cx="9445526" cy="1329035"/>
            <a:chOff x="0" y="0"/>
            <a:chExt cx="12594035" cy="17720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1772047"/>
            </a:xfrm>
            <a:custGeom>
              <a:avLst/>
              <a:gdLst/>
              <a:ahLst/>
              <a:cxnLst/>
              <a:rect l="l" t="t" r="r" b="b"/>
              <a:pathLst>
                <a:path w="12594035" h="1772047">
                  <a:moveTo>
                    <a:pt x="0" y="0"/>
                  </a:moveTo>
                  <a:lnTo>
                    <a:pt x="12594035" y="0"/>
                  </a:lnTo>
                  <a:lnTo>
                    <a:pt x="12594035" y="1772047"/>
                  </a:lnTo>
                  <a:lnTo>
                    <a:pt x="0" y="1772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33350"/>
              <a:ext cx="12594035" cy="19053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224"/>
                </a:lnSpc>
              </a:pPr>
              <a:r>
                <a:rPr lang="en-US" sz="4124" dirty="0">
                  <a:solidFill>
                    <a:srgbClr val="1B1B27"/>
                  </a:solidFill>
                  <a:latin typeface="Raleway"/>
                  <a:ea typeface="Raleway"/>
                  <a:cs typeface="Raleway"/>
                  <a:sym typeface="Raleway"/>
                </a:rPr>
                <a:t>TabPFN: The Tabular Foundation Model</a:t>
              </a:r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992238" y="2488406"/>
            <a:ext cx="531614" cy="531614"/>
          </a:xfrm>
          <a:custGeom>
            <a:avLst/>
            <a:gdLst/>
            <a:ahLst/>
            <a:cxnLst/>
            <a:rect l="l" t="t" r="r" b="b"/>
            <a:pathLst>
              <a:path w="531614" h="531614">
                <a:moveTo>
                  <a:pt x="0" y="0"/>
                </a:moveTo>
                <a:lnTo>
                  <a:pt x="531613" y="0"/>
                </a:lnTo>
                <a:lnTo>
                  <a:pt x="53161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736378" y="2577405"/>
            <a:ext cx="2492871" cy="332184"/>
            <a:chOff x="0" y="0"/>
            <a:chExt cx="3323828" cy="4429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23829" cy="442912"/>
            </a:xfrm>
            <a:custGeom>
              <a:avLst/>
              <a:gdLst/>
              <a:ahLst/>
              <a:cxnLst/>
              <a:rect l="l" t="t" r="r" b="b"/>
              <a:pathLst>
                <a:path w="3323829" h="442912">
                  <a:moveTo>
                    <a:pt x="0" y="0"/>
                  </a:moveTo>
                  <a:lnTo>
                    <a:pt x="3323829" y="0"/>
                  </a:lnTo>
                  <a:lnTo>
                    <a:pt x="3323829" y="442912"/>
                  </a:lnTo>
                  <a:lnTo>
                    <a:pt x="0" y="442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3323828" cy="5095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74"/>
                </a:lnSpc>
              </a:pPr>
              <a:r>
                <a:rPr lang="en-US" sz="2062" b="1" dirty="0">
                  <a:solidFill>
                    <a:srgbClr val="3C393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Tabular Specialist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36378" y="3037135"/>
            <a:ext cx="2227064" cy="2721769"/>
            <a:chOff x="0" y="0"/>
            <a:chExt cx="2969418" cy="36290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69418" cy="3629025"/>
            </a:xfrm>
            <a:custGeom>
              <a:avLst/>
              <a:gdLst/>
              <a:ahLst/>
              <a:cxnLst/>
              <a:rect l="l" t="t" r="r" b="b"/>
              <a:pathLst>
                <a:path w="2969418" h="3629025">
                  <a:moveTo>
                    <a:pt x="0" y="0"/>
                  </a:moveTo>
                  <a:lnTo>
                    <a:pt x="2969418" y="0"/>
                  </a:lnTo>
                  <a:lnTo>
                    <a:pt x="2969418" y="3629025"/>
                  </a:lnTo>
                  <a:lnTo>
                    <a:pt x="0" y="362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2969418" cy="37528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49"/>
                </a:lnSpc>
              </a:pPr>
              <a:r>
                <a:rPr lang="en-US" sz="1625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Foundation model designed specifically for structured tabular data processing, optimized for fast and plug-and-play predictions on unseen tables.</a:t>
              </a:r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4229249" y="2488406"/>
            <a:ext cx="531614" cy="531614"/>
          </a:xfrm>
          <a:custGeom>
            <a:avLst/>
            <a:gdLst/>
            <a:ahLst/>
            <a:cxnLst/>
            <a:rect l="l" t="t" r="r" b="b"/>
            <a:pathLst>
              <a:path w="531614" h="531614">
                <a:moveTo>
                  <a:pt x="0" y="0"/>
                </a:moveTo>
                <a:lnTo>
                  <a:pt x="531613" y="0"/>
                </a:lnTo>
                <a:lnTo>
                  <a:pt x="53161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4973389" y="2577405"/>
            <a:ext cx="2492871" cy="442615"/>
            <a:chOff x="0" y="0"/>
            <a:chExt cx="3323828" cy="59015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323829" cy="590153"/>
            </a:xfrm>
            <a:custGeom>
              <a:avLst/>
              <a:gdLst/>
              <a:ahLst/>
              <a:cxnLst/>
              <a:rect l="l" t="t" r="r" b="b"/>
              <a:pathLst>
                <a:path w="3323829" h="590153">
                  <a:moveTo>
                    <a:pt x="0" y="0"/>
                  </a:moveTo>
                  <a:lnTo>
                    <a:pt x="3323829" y="0"/>
                  </a:lnTo>
                  <a:lnTo>
                    <a:pt x="3323829" y="590153"/>
                  </a:lnTo>
                  <a:lnTo>
                    <a:pt x="0" y="590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3323828" cy="6568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74"/>
                </a:lnSpc>
              </a:pPr>
              <a:r>
                <a:rPr lang="en-US" sz="2062" b="1" dirty="0">
                  <a:solidFill>
                    <a:srgbClr val="3C393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Synthetic Training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973390" y="3037135"/>
            <a:ext cx="2227212" cy="2721769"/>
            <a:chOff x="0" y="0"/>
            <a:chExt cx="2969617" cy="36290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969617" cy="3629025"/>
            </a:xfrm>
            <a:custGeom>
              <a:avLst/>
              <a:gdLst/>
              <a:ahLst/>
              <a:cxnLst/>
              <a:rect l="l" t="t" r="r" b="b"/>
              <a:pathLst>
                <a:path w="2969617" h="3629025">
                  <a:moveTo>
                    <a:pt x="0" y="0"/>
                  </a:moveTo>
                  <a:lnTo>
                    <a:pt x="2969617" y="0"/>
                  </a:lnTo>
                  <a:lnTo>
                    <a:pt x="2969617" y="3629025"/>
                  </a:lnTo>
                  <a:lnTo>
                    <a:pt x="0" y="362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23825"/>
              <a:ext cx="2969617" cy="37528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49"/>
                </a:lnSpc>
              </a:pPr>
              <a:r>
                <a:rPr lang="en-US" sz="1625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Trained exclusively on millions of generated datasets with varied statistical properties, learning general patterns from synthetic examples without real data.</a:t>
              </a:r>
            </a:p>
          </p:txBody>
        </p:sp>
      </p:grpSp>
      <p:sp>
        <p:nvSpPr>
          <p:cNvPr id="25" name="Freeform 25" descr="preencoded.png"/>
          <p:cNvSpPr/>
          <p:nvPr/>
        </p:nvSpPr>
        <p:spPr>
          <a:xfrm>
            <a:off x="7466410" y="2488406"/>
            <a:ext cx="531614" cy="531614"/>
          </a:xfrm>
          <a:custGeom>
            <a:avLst/>
            <a:gdLst/>
            <a:ahLst/>
            <a:cxnLst/>
            <a:rect l="l" t="t" r="r" b="b"/>
            <a:pathLst>
              <a:path w="531614" h="531614">
                <a:moveTo>
                  <a:pt x="0" y="0"/>
                </a:moveTo>
                <a:lnTo>
                  <a:pt x="531614" y="0"/>
                </a:lnTo>
                <a:lnTo>
                  <a:pt x="531614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8210550" y="2577405"/>
            <a:ext cx="2227064" cy="664369"/>
            <a:chOff x="0" y="0"/>
            <a:chExt cx="2969418" cy="8858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969418" cy="885825"/>
            </a:xfrm>
            <a:custGeom>
              <a:avLst/>
              <a:gdLst/>
              <a:ahLst/>
              <a:cxnLst/>
              <a:rect l="l" t="t" r="r" b="b"/>
              <a:pathLst>
                <a:path w="2969418" h="885825">
                  <a:moveTo>
                    <a:pt x="0" y="0"/>
                  </a:moveTo>
                  <a:lnTo>
                    <a:pt x="2969418" y="0"/>
                  </a:lnTo>
                  <a:lnTo>
                    <a:pt x="2969418" y="885825"/>
                  </a:lnTo>
                  <a:lnTo>
                    <a:pt x="0" y="885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2969418" cy="952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74"/>
                </a:lnSpc>
              </a:pPr>
              <a:r>
                <a:rPr lang="en-US" sz="2062" b="1" dirty="0">
                  <a:solidFill>
                    <a:srgbClr val="3C393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Lightweight Design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210550" y="3369320"/>
            <a:ext cx="2227064" cy="2381548"/>
            <a:chOff x="0" y="0"/>
            <a:chExt cx="2969418" cy="317539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969418" cy="3175397"/>
            </a:xfrm>
            <a:custGeom>
              <a:avLst/>
              <a:gdLst/>
              <a:ahLst/>
              <a:cxnLst/>
              <a:rect l="l" t="t" r="r" b="b"/>
              <a:pathLst>
                <a:path w="2969418" h="3175397">
                  <a:moveTo>
                    <a:pt x="0" y="0"/>
                  </a:moveTo>
                  <a:lnTo>
                    <a:pt x="2969418" y="0"/>
                  </a:lnTo>
                  <a:lnTo>
                    <a:pt x="2969418" y="3175397"/>
                  </a:lnTo>
                  <a:lnTo>
                    <a:pt x="0" y="31753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23825"/>
              <a:ext cx="2969418" cy="32992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49"/>
                </a:lnSpc>
              </a:pPr>
              <a:r>
                <a:rPr lang="en-US" sz="1625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Just 11M parameters, ultra lightweight compared to billions in other foundation models, enabling efficient computation and fast inference.</a:t>
              </a:r>
            </a:p>
          </p:txBody>
        </p:sp>
      </p:grpSp>
      <p:sp>
        <p:nvSpPr>
          <p:cNvPr id="32" name="Freeform 32" descr="preencoded.png"/>
          <p:cNvSpPr/>
          <p:nvPr/>
        </p:nvSpPr>
        <p:spPr>
          <a:xfrm>
            <a:off x="992238" y="6221314"/>
            <a:ext cx="531614" cy="531614"/>
          </a:xfrm>
          <a:custGeom>
            <a:avLst/>
            <a:gdLst/>
            <a:ahLst/>
            <a:cxnLst/>
            <a:rect l="l" t="t" r="r" b="b"/>
            <a:pathLst>
              <a:path w="531614" h="531614">
                <a:moveTo>
                  <a:pt x="0" y="0"/>
                </a:moveTo>
                <a:lnTo>
                  <a:pt x="531613" y="0"/>
                </a:lnTo>
                <a:lnTo>
                  <a:pt x="531613" y="531613"/>
                </a:lnTo>
                <a:lnTo>
                  <a:pt x="0" y="5316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1736378" y="6310312"/>
            <a:ext cx="2227064" cy="664369"/>
            <a:chOff x="0" y="0"/>
            <a:chExt cx="2969418" cy="88582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969418" cy="885825"/>
            </a:xfrm>
            <a:custGeom>
              <a:avLst/>
              <a:gdLst/>
              <a:ahLst/>
              <a:cxnLst/>
              <a:rect l="l" t="t" r="r" b="b"/>
              <a:pathLst>
                <a:path w="2969418" h="885825">
                  <a:moveTo>
                    <a:pt x="0" y="0"/>
                  </a:moveTo>
                  <a:lnTo>
                    <a:pt x="2969418" y="0"/>
                  </a:lnTo>
                  <a:lnTo>
                    <a:pt x="2969418" y="885825"/>
                  </a:lnTo>
                  <a:lnTo>
                    <a:pt x="0" y="885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2969418" cy="952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74"/>
                </a:lnSpc>
              </a:pPr>
              <a:r>
                <a:rPr lang="en-US" sz="2062" b="1" dirty="0">
                  <a:solidFill>
                    <a:srgbClr val="3C393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Zero-Shot Capable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736378" y="7102227"/>
            <a:ext cx="2227064" cy="2381547"/>
            <a:chOff x="0" y="0"/>
            <a:chExt cx="2969418" cy="317539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969418" cy="3175397"/>
            </a:xfrm>
            <a:custGeom>
              <a:avLst/>
              <a:gdLst/>
              <a:ahLst/>
              <a:cxnLst/>
              <a:rect l="l" t="t" r="r" b="b"/>
              <a:pathLst>
                <a:path w="2969418" h="3175397">
                  <a:moveTo>
                    <a:pt x="0" y="0"/>
                  </a:moveTo>
                  <a:lnTo>
                    <a:pt x="2969418" y="0"/>
                  </a:lnTo>
                  <a:lnTo>
                    <a:pt x="2969418" y="3175397"/>
                  </a:lnTo>
                  <a:lnTo>
                    <a:pt x="0" y="31753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23825"/>
              <a:ext cx="2969418" cy="32992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49"/>
                </a:lnSpc>
              </a:pPr>
              <a:r>
                <a:rPr lang="en-US" sz="1625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Performs well on unseen problems without domain-specific fine-tuning, enabling immediate application to new tabular tasks.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760511"/>
            <a:ext cx="8380064" cy="963216"/>
            <a:chOff x="0" y="-161925"/>
            <a:chExt cx="11173419" cy="12842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10488" cy="1122363"/>
            </a:xfrm>
            <a:custGeom>
              <a:avLst/>
              <a:gdLst/>
              <a:ahLst/>
              <a:cxnLst/>
              <a:rect l="l" t="t" r="r" b="b"/>
              <a:pathLst>
                <a:path w="9310488" h="1122363">
                  <a:moveTo>
                    <a:pt x="0" y="0"/>
                  </a:moveTo>
                  <a:lnTo>
                    <a:pt x="9310488" y="0"/>
                  </a:lnTo>
                  <a:lnTo>
                    <a:pt x="9310488" y="1122363"/>
                  </a:lnTo>
                  <a:lnTo>
                    <a:pt x="0" y="11223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61925"/>
              <a:ext cx="11173419" cy="1284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949"/>
                </a:lnSpc>
              </a:pPr>
              <a:r>
                <a:rPr lang="en-US" sz="5250" dirty="0">
                  <a:solidFill>
                    <a:srgbClr val="1B1B27"/>
                  </a:solidFill>
                  <a:latin typeface="Raleway"/>
                  <a:ea typeface="Raleway"/>
                  <a:cs typeface="Raleway"/>
                  <a:sym typeface="Raleway"/>
                </a:rPr>
                <a:t>TabPFN-TS: What is it?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4059288" y="2262336"/>
            <a:ext cx="2017514" cy="1551682"/>
          </a:xfrm>
          <a:custGeom>
            <a:avLst/>
            <a:gdLst/>
            <a:ahLst/>
            <a:cxnLst/>
            <a:rect l="l" t="t" r="r" b="b"/>
            <a:pathLst>
              <a:path w="2017514" h="1551682">
                <a:moveTo>
                  <a:pt x="0" y="0"/>
                </a:moveTo>
                <a:lnTo>
                  <a:pt x="2017513" y="0"/>
                </a:lnTo>
                <a:lnTo>
                  <a:pt x="2017513" y="1551683"/>
                </a:lnTo>
                <a:lnTo>
                  <a:pt x="0" y="1551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1"/>
            </a:stretch>
          </a:blipFill>
        </p:spPr>
      </p:sp>
      <p:sp>
        <p:nvSpPr>
          <p:cNvPr id="10" name="Freeform 10" descr="preencoded.png"/>
          <p:cNvSpPr/>
          <p:nvPr/>
        </p:nvSpPr>
        <p:spPr>
          <a:xfrm>
            <a:off x="4878586" y="2993678"/>
            <a:ext cx="378768" cy="473423"/>
          </a:xfrm>
          <a:custGeom>
            <a:avLst/>
            <a:gdLst/>
            <a:ahLst/>
            <a:cxnLst/>
            <a:rect l="l" t="t" r="r" b="b"/>
            <a:pathLst>
              <a:path w="378768" h="473423">
                <a:moveTo>
                  <a:pt x="0" y="0"/>
                </a:moveTo>
                <a:lnTo>
                  <a:pt x="378768" y="0"/>
                </a:lnTo>
                <a:lnTo>
                  <a:pt x="378768" y="473422"/>
                </a:lnTo>
                <a:lnTo>
                  <a:pt x="0" y="473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7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6346031" y="2531566"/>
            <a:ext cx="5324921" cy="420738"/>
            <a:chOff x="0" y="0"/>
            <a:chExt cx="7099895" cy="5609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99895" cy="560983"/>
            </a:xfrm>
            <a:custGeom>
              <a:avLst/>
              <a:gdLst/>
              <a:ahLst/>
              <a:cxnLst/>
              <a:rect l="l" t="t" r="r" b="b"/>
              <a:pathLst>
                <a:path w="7099895" h="560983">
                  <a:moveTo>
                    <a:pt x="0" y="0"/>
                  </a:moveTo>
                  <a:lnTo>
                    <a:pt x="7099895" y="0"/>
                  </a:lnTo>
                  <a:lnTo>
                    <a:pt x="7099895" y="560983"/>
                  </a:lnTo>
                  <a:lnTo>
                    <a:pt x="0" y="5609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7099895" cy="6467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974"/>
                </a:lnSpc>
              </a:pPr>
              <a:r>
                <a:rPr lang="en-US" sz="2625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Time Series Forecasting Extension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346031" y="3113782"/>
            <a:ext cx="6302723" cy="431006"/>
            <a:chOff x="0" y="0"/>
            <a:chExt cx="8403630" cy="5746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03630" cy="574675"/>
            </a:xfrm>
            <a:custGeom>
              <a:avLst/>
              <a:gdLst/>
              <a:ahLst/>
              <a:cxnLst/>
              <a:rect l="l" t="t" r="r" b="b"/>
              <a:pathLst>
                <a:path w="8403630" h="574675">
                  <a:moveTo>
                    <a:pt x="0" y="0"/>
                  </a:moveTo>
                  <a:lnTo>
                    <a:pt x="8403630" y="0"/>
                  </a:lnTo>
                  <a:lnTo>
                    <a:pt x="8403630" y="574675"/>
                  </a:lnTo>
                  <a:lnTo>
                    <a:pt x="0" y="574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52400"/>
              <a:ext cx="8403630" cy="727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49"/>
                </a:lnSpc>
              </a:pPr>
              <a:r>
                <a:rPr lang="en-US" sz="2062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Extension of TabPFN specialized for time series data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144071" y="3828604"/>
            <a:ext cx="11084421" cy="19050"/>
            <a:chOff x="0" y="0"/>
            <a:chExt cx="14779228" cy="25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779244" cy="25400"/>
            </a:xfrm>
            <a:custGeom>
              <a:avLst/>
              <a:gdLst/>
              <a:ahLst/>
              <a:cxnLst/>
              <a:rect l="l" t="t" r="r" b="b"/>
              <a:pathLst>
                <a:path w="14779244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766544" y="0"/>
                  </a:lnTo>
                  <a:cubicBezTo>
                    <a:pt x="14773529" y="0"/>
                    <a:pt x="14779244" y="5715"/>
                    <a:pt x="14779244" y="12700"/>
                  </a:cubicBezTo>
                  <a:cubicBezTo>
                    <a:pt x="14779244" y="19685"/>
                    <a:pt x="14773529" y="25400"/>
                    <a:pt x="1476654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sp>
        <p:nvSpPr>
          <p:cNvPr id="19" name="Freeform 19" descr="preencoded.png"/>
          <p:cNvSpPr/>
          <p:nvPr/>
        </p:nvSpPr>
        <p:spPr>
          <a:xfrm>
            <a:off x="3050530" y="3881289"/>
            <a:ext cx="4035028" cy="1551683"/>
          </a:xfrm>
          <a:custGeom>
            <a:avLst/>
            <a:gdLst/>
            <a:ahLst/>
            <a:cxnLst/>
            <a:rect l="l" t="t" r="r" b="b"/>
            <a:pathLst>
              <a:path w="4035028" h="1551683">
                <a:moveTo>
                  <a:pt x="0" y="0"/>
                </a:moveTo>
                <a:lnTo>
                  <a:pt x="4035028" y="0"/>
                </a:lnTo>
                <a:lnTo>
                  <a:pt x="4035028" y="1551682"/>
                </a:lnTo>
                <a:lnTo>
                  <a:pt x="0" y="1551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1"/>
            </a:stretch>
          </a:blipFill>
        </p:spPr>
      </p:sp>
      <p:sp>
        <p:nvSpPr>
          <p:cNvPr id="20" name="Freeform 20" descr="preencoded.png"/>
          <p:cNvSpPr/>
          <p:nvPr/>
        </p:nvSpPr>
        <p:spPr>
          <a:xfrm>
            <a:off x="4878586" y="4420344"/>
            <a:ext cx="378768" cy="473422"/>
          </a:xfrm>
          <a:custGeom>
            <a:avLst/>
            <a:gdLst/>
            <a:ahLst/>
            <a:cxnLst/>
            <a:rect l="l" t="t" r="r" b="b"/>
            <a:pathLst>
              <a:path w="378768" h="473422">
                <a:moveTo>
                  <a:pt x="0" y="0"/>
                </a:moveTo>
                <a:lnTo>
                  <a:pt x="378768" y="0"/>
                </a:lnTo>
                <a:lnTo>
                  <a:pt x="378768" y="473422"/>
                </a:lnTo>
                <a:lnTo>
                  <a:pt x="0" y="473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7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7354788" y="4150519"/>
            <a:ext cx="4146649" cy="464642"/>
            <a:chOff x="0" y="0"/>
            <a:chExt cx="5528865" cy="61952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28865" cy="619523"/>
            </a:xfrm>
            <a:custGeom>
              <a:avLst/>
              <a:gdLst/>
              <a:ahLst/>
              <a:cxnLst/>
              <a:rect l="l" t="t" r="r" b="b"/>
              <a:pathLst>
                <a:path w="5528865" h="619523">
                  <a:moveTo>
                    <a:pt x="0" y="0"/>
                  </a:moveTo>
                  <a:lnTo>
                    <a:pt x="5528865" y="0"/>
                  </a:lnTo>
                  <a:lnTo>
                    <a:pt x="5528865" y="619523"/>
                  </a:lnTo>
                  <a:lnTo>
                    <a:pt x="0" y="6195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5528865" cy="7052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974"/>
                </a:lnSpc>
              </a:pPr>
              <a:r>
                <a:rPr lang="en-US" sz="2625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Calendar-aware Features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54788" y="4644851"/>
            <a:ext cx="5671096" cy="431006"/>
            <a:chOff x="0" y="0"/>
            <a:chExt cx="7561462" cy="5746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561462" cy="574675"/>
            </a:xfrm>
            <a:custGeom>
              <a:avLst/>
              <a:gdLst/>
              <a:ahLst/>
              <a:cxnLst/>
              <a:rect l="l" t="t" r="r" b="b"/>
              <a:pathLst>
                <a:path w="7561462" h="574675">
                  <a:moveTo>
                    <a:pt x="0" y="0"/>
                  </a:moveTo>
                  <a:lnTo>
                    <a:pt x="7561462" y="0"/>
                  </a:lnTo>
                  <a:lnTo>
                    <a:pt x="7561462" y="574675"/>
                  </a:lnTo>
                  <a:lnTo>
                    <a:pt x="0" y="574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52400"/>
              <a:ext cx="7561462" cy="727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49"/>
                </a:lnSpc>
              </a:pPr>
              <a:r>
                <a:rPr lang="en-US" sz="2062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Converts timestamps into day, month, hour, etc.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152829" y="5447556"/>
            <a:ext cx="10075664" cy="19050"/>
            <a:chOff x="0" y="0"/>
            <a:chExt cx="13434218" cy="25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434188" cy="25400"/>
            </a:xfrm>
            <a:custGeom>
              <a:avLst/>
              <a:gdLst/>
              <a:ahLst/>
              <a:cxnLst/>
              <a:rect l="l" t="t" r="r" b="b"/>
              <a:pathLst>
                <a:path w="13434188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421488" y="0"/>
                  </a:lnTo>
                  <a:cubicBezTo>
                    <a:pt x="13428473" y="0"/>
                    <a:pt x="13434188" y="5715"/>
                    <a:pt x="13434188" y="12700"/>
                  </a:cubicBezTo>
                  <a:cubicBezTo>
                    <a:pt x="13434188" y="19685"/>
                    <a:pt x="13428473" y="25400"/>
                    <a:pt x="1342148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sp>
        <p:nvSpPr>
          <p:cNvPr id="29" name="Freeform 29" descr="preencoded.png"/>
          <p:cNvSpPr/>
          <p:nvPr/>
        </p:nvSpPr>
        <p:spPr>
          <a:xfrm>
            <a:off x="2041772" y="5500241"/>
            <a:ext cx="6052543" cy="1551683"/>
          </a:xfrm>
          <a:custGeom>
            <a:avLst/>
            <a:gdLst/>
            <a:ahLst/>
            <a:cxnLst/>
            <a:rect l="l" t="t" r="r" b="b"/>
            <a:pathLst>
              <a:path w="6052543" h="1551683">
                <a:moveTo>
                  <a:pt x="0" y="0"/>
                </a:moveTo>
                <a:lnTo>
                  <a:pt x="6052543" y="0"/>
                </a:lnTo>
                <a:lnTo>
                  <a:pt x="6052543" y="1551683"/>
                </a:lnTo>
                <a:lnTo>
                  <a:pt x="0" y="15516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26"/>
            </a:stretch>
          </a:blipFill>
        </p:spPr>
      </p:sp>
      <p:sp>
        <p:nvSpPr>
          <p:cNvPr id="30" name="Freeform 30" descr="preencoded.png"/>
          <p:cNvSpPr/>
          <p:nvPr/>
        </p:nvSpPr>
        <p:spPr>
          <a:xfrm>
            <a:off x="4878586" y="6039296"/>
            <a:ext cx="378768" cy="473422"/>
          </a:xfrm>
          <a:custGeom>
            <a:avLst/>
            <a:gdLst/>
            <a:ahLst/>
            <a:cxnLst/>
            <a:rect l="l" t="t" r="r" b="b"/>
            <a:pathLst>
              <a:path w="378768" h="473422">
                <a:moveTo>
                  <a:pt x="0" y="0"/>
                </a:moveTo>
                <a:lnTo>
                  <a:pt x="378768" y="0"/>
                </a:lnTo>
                <a:lnTo>
                  <a:pt x="378768" y="473423"/>
                </a:lnTo>
                <a:lnTo>
                  <a:pt x="0" y="4734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7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8363545" y="5769471"/>
            <a:ext cx="3482131" cy="420737"/>
            <a:chOff x="0" y="0"/>
            <a:chExt cx="4642842" cy="56098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642842" cy="560983"/>
            </a:xfrm>
            <a:custGeom>
              <a:avLst/>
              <a:gdLst/>
              <a:ahLst/>
              <a:cxnLst/>
              <a:rect l="l" t="t" r="r" b="b"/>
              <a:pathLst>
                <a:path w="4642842" h="560983">
                  <a:moveTo>
                    <a:pt x="0" y="0"/>
                  </a:moveTo>
                  <a:lnTo>
                    <a:pt x="4642842" y="0"/>
                  </a:lnTo>
                  <a:lnTo>
                    <a:pt x="4642842" y="560983"/>
                  </a:lnTo>
                  <a:lnTo>
                    <a:pt x="0" y="5609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4642842" cy="6467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974"/>
                </a:lnSpc>
              </a:pPr>
              <a:r>
                <a:rPr lang="en-US" sz="2625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Sine/Cosine Encoding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363545" y="6351686"/>
            <a:ext cx="6086475" cy="431006"/>
            <a:chOff x="0" y="0"/>
            <a:chExt cx="8115300" cy="5746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15300" cy="574675"/>
            </a:xfrm>
            <a:custGeom>
              <a:avLst/>
              <a:gdLst/>
              <a:ahLst/>
              <a:cxnLst/>
              <a:rect l="l" t="t" r="r" b="b"/>
              <a:pathLst>
                <a:path w="8115300" h="574675">
                  <a:moveTo>
                    <a:pt x="0" y="0"/>
                  </a:moveTo>
                  <a:lnTo>
                    <a:pt x="8115300" y="0"/>
                  </a:lnTo>
                  <a:lnTo>
                    <a:pt x="8115300" y="574675"/>
                  </a:lnTo>
                  <a:lnTo>
                    <a:pt x="0" y="574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152400"/>
              <a:ext cx="8115300" cy="727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49"/>
                </a:lnSpc>
              </a:pPr>
              <a:r>
                <a:rPr lang="en-US" sz="2062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Captures cyclical patterns like weekdays and hours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161585" y="7066509"/>
            <a:ext cx="9066908" cy="19050"/>
            <a:chOff x="0" y="0"/>
            <a:chExt cx="12089210" cy="254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2089257" cy="25400"/>
            </a:xfrm>
            <a:custGeom>
              <a:avLst/>
              <a:gdLst/>
              <a:ahLst/>
              <a:cxnLst/>
              <a:rect l="l" t="t" r="r" b="b"/>
              <a:pathLst>
                <a:path w="12089257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076557" y="0"/>
                  </a:lnTo>
                  <a:cubicBezTo>
                    <a:pt x="12083542" y="0"/>
                    <a:pt x="12089257" y="5715"/>
                    <a:pt x="12089257" y="12700"/>
                  </a:cubicBezTo>
                  <a:cubicBezTo>
                    <a:pt x="12089257" y="19685"/>
                    <a:pt x="12083542" y="25400"/>
                    <a:pt x="12076557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sp>
        <p:nvSpPr>
          <p:cNvPr id="39" name="Freeform 39" descr="preencoded.png"/>
          <p:cNvSpPr/>
          <p:nvPr/>
        </p:nvSpPr>
        <p:spPr>
          <a:xfrm>
            <a:off x="1032868" y="7119194"/>
            <a:ext cx="8070205" cy="1551682"/>
          </a:xfrm>
          <a:custGeom>
            <a:avLst/>
            <a:gdLst/>
            <a:ahLst/>
            <a:cxnLst/>
            <a:rect l="l" t="t" r="r" b="b"/>
            <a:pathLst>
              <a:path w="8070205" h="1551682">
                <a:moveTo>
                  <a:pt x="0" y="0"/>
                </a:moveTo>
                <a:lnTo>
                  <a:pt x="8070204" y="0"/>
                </a:lnTo>
                <a:lnTo>
                  <a:pt x="8070204" y="1551682"/>
                </a:lnTo>
                <a:lnTo>
                  <a:pt x="0" y="15516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88"/>
            </a:stretch>
          </a:blipFill>
        </p:spPr>
      </p:sp>
      <p:sp>
        <p:nvSpPr>
          <p:cNvPr id="40" name="Freeform 40" descr="preencoded.png"/>
          <p:cNvSpPr/>
          <p:nvPr/>
        </p:nvSpPr>
        <p:spPr>
          <a:xfrm>
            <a:off x="4878438" y="7658249"/>
            <a:ext cx="378768" cy="473423"/>
          </a:xfrm>
          <a:custGeom>
            <a:avLst/>
            <a:gdLst/>
            <a:ahLst/>
            <a:cxnLst/>
            <a:rect l="l" t="t" r="r" b="b"/>
            <a:pathLst>
              <a:path w="378768" h="473423">
                <a:moveTo>
                  <a:pt x="0" y="0"/>
                </a:moveTo>
                <a:lnTo>
                  <a:pt x="378767" y="0"/>
                </a:lnTo>
                <a:lnTo>
                  <a:pt x="378767" y="473422"/>
                </a:lnTo>
                <a:lnTo>
                  <a:pt x="0" y="4734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7"/>
            </a:stretch>
          </a:blipFill>
        </p:spPr>
      </p:sp>
      <p:grpSp>
        <p:nvGrpSpPr>
          <p:cNvPr id="41" name="Group 41"/>
          <p:cNvGrpSpPr/>
          <p:nvPr/>
        </p:nvGrpSpPr>
        <p:grpSpPr>
          <a:xfrm>
            <a:off x="9372302" y="7388424"/>
            <a:ext cx="3366939" cy="420737"/>
            <a:chOff x="0" y="0"/>
            <a:chExt cx="4489252" cy="56098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489252" cy="560983"/>
            </a:xfrm>
            <a:custGeom>
              <a:avLst/>
              <a:gdLst/>
              <a:ahLst/>
              <a:cxnLst/>
              <a:rect l="l" t="t" r="r" b="b"/>
              <a:pathLst>
                <a:path w="4489252" h="560983">
                  <a:moveTo>
                    <a:pt x="0" y="0"/>
                  </a:moveTo>
                  <a:lnTo>
                    <a:pt x="4489252" y="0"/>
                  </a:lnTo>
                  <a:lnTo>
                    <a:pt x="4489252" y="560983"/>
                  </a:lnTo>
                  <a:lnTo>
                    <a:pt x="0" y="5609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85725"/>
              <a:ext cx="4489252" cy="6467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974"/>
                </a:lnSpc>
              </a:pPr>
              <a:r>
                <a:rPr lang="en-US" sz="2625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Multi-step Prediction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372302" y="7970639"/>
            <a:ext cx="6998345" cy="431006"/>
            <a:chOff x="0" y="0"/>
            <a:chExt cx="9331127" cy="57467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331127" cy="574675"/>
            </a:xfrm>
            <a:custGeom>
              <a:avLst/>
              <a:gdLst/>
              <a:ahLst/>
              <a:cxnLst/>
              <a:rect l="l" t="t" r="r" b="b"/>
              <a:pathLst>
                <a:path w="9331127" h="574675">
                  <a:moveTo>
                    <a:pt x="0" y="0"/>
                  </a:moveTo>
                  <a:lnTo>
                    <a:pt x="9331127" y="0"/>
                  </a:lnTo>
                  <a:lnTo>
                    <a:pt x="9331127" y="574675"/>
                  </a:lnTo>
                  <a:lnTo>
                    <a:pt x="0" y="574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152400"/>
              <a:ext cx="9331127" cy="727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49"/>
                </a:lnSpc>
              </a:pPr>
              <a:r>
                <a:rPr lang="en-US" sz="2062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Predicts multiple future values without sequence modeling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992238" y="8973890"/>
            <a:ext cx="16303526" cy="431006"/>
            <a:chOff x="0" y="0"/>
            <a:chExt cx="21738035" cy="57467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1738034" cy="574675"/>
            </a:xfrm>
            <a:custGeom>
              <a:avLst/>
              <a:gdLst/>
              <a:ahLst/>
              <a:cxnLst/>
              <a:rect l="l" t="t" r="r" b="b"/>
              <a:pathLst>
                <a:path w="21738034" h="574675">
                  <a:moveTo>
                    <a:pt x="0" y="0"/>
                  </a:moveTo>
                  <a:lnTo>
                    <a:pt x="21738034" y="0"/>
                  </a:lnTo>
                  <a:lnTo>
                    <a:pt x="21738034" y="574675"/>
                  </a:lnTo>
                  <a:lnTo>
                    <a:pt x="0" y="574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152400"/>
              <a:ext cx="21738035" cy="727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49"/>
                </a:lnSpc>
              </a:pPr>
              <a:r>
                <a:rPr lang="en-US" sz="2062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TabPFN-TS achieves fast and accurate forecasts with an efficient architecture that never saw real time series data during training.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722710"/>
            <a:ext cx="8786069" cy="885974"/>
            <a:chOff x="0" y="0"/>
            <a:chExt cx="11714758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14759" cy="1181298"/>
            </a:xfrm>
            <a:custGeom>
              <a:avLst/>
              <a:gdLst/>
              <a:ahLst/>
              <a:cxnLst/>
              <a:rect l="l" t="t" r="r" b="b"/>
              <a:pathLst>
                <a:path w="11714759" h="1181298">
                  <a:moveTo>
                    <a:pt x="0" y="0"/>
                  </a:moveTo>
                  <a:lnTo>
                    <a:pt x="11714759" y="0"/>
                  </a:lnTo>
                  <a:lnTo>
                    <a:pt x="11714759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61925"/>
              <a:ext cx="11714758" cy="13432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324"/>
                </a:lnSpc>
              </a:pPr>
              <a:r>
                <a:rPr lang="en-US" sz="5562" dirty="0">
                  <a:solidFill>
                    <a:srgbClr val="1B1B27"/>
                  </a:solidFill>
                  <a:latin typeface="Raleway"/>
                  <a:ea typeface="Raleway"/>
                  <a:cs typeface="Raleway"/>
                  <a:sym typeface="Raleway"/>
                </a:rPr>
                <a:t>Feature Engineering Magic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2150" y="3108722"/>
            <a:ext cx="3544044" cy="442912"/>
            <a:chOff x="0" y="0"/>
            <a:chExt cx="4725392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4725392" cy="685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4125"/>
                </a:lnSpc>
              </a:pPr>
              <a:r>
                <a:rPr lang="en-US" sz="2750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Temporal Extraction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3725912"/>
            <a:ext cx="4873378" cy="453629"/>
            <a:chOff x="0" y="0"/>
            <a:chExt cx="6497837" cy="6048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497837" cy="604838"/>
            </a:xfrm>
            <a:custGeom>
              <a:avLst/>
              <a:gdLst/>
              <a:ahLst/>
              <a:cxnLst/>
              <a:rect l="l" t="t" r="r" b="b"/>
              <a:pathLst>
                <a:path w="6497837" h="604838">
                  <a:moveTo>
                    <a:pt x="0" y="0"/>
                  </a:moveTo>
                  <a:lnTo>
                    <a:pt x="6497837" y="0"/>
                  </a:lnTo>
                  <a:lnTo>
                    <a:pt x="649783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61925"/>
              <a:ext cx="6497837" cy="766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4274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Day of week (1-7)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4278660"/>
            <a:ext cx="4873378" cy="453629"/>
            <a:chOff x="0" y="0"/>
            <a:chExt cx="6497837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97837" cy="604838"/>
            </a:xfrm>
            <a:custGeom>
              <a:avLst/>
              <a:gdLst/>
              <a:ahLst/>
              <a:cxnLst/>
              <a:rect l="l" t="t" r="r" b="b"/>
              <a:pathLst>
                <a:path w="6497837" h="604838">
                  <a:moveTo>
                    <a:pt x="0" y="0"/>
                  </a:moveTo>
                  <a:lnTo>
                    <a:pt x="6497837" y="0"/>
                  </a:lnTo>
                  <a:lnTo>
                    <a:pt x="649783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61925"/>
              <a:ext cx="6497837" cy="766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4274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Month (1-12)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2238" y="4831408"/>
            <a:ext cx="4873378" cy="453629"/>
            <a:chOff x="0" y="0"/>
            <a:chExt cx="6497837" cy="6048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497837" cy="604838"/>
            </a:xfrm>
            <a:custGeom>
              <a:avLst/>
              <a:gdLst/>
              <a:ahLst/>
              <a:cxnLst/>
              <a:rect l="l" t="t" r="r" b="b"/>
              <a:pathLst>
                <a:path w="6497837" h="604838">
                  <a:moveTo>
                    <a:pt x="0" y="0"/>
                  </a:moveTo>
                  <a:lnTo>
                    <a:pt x="6497837" y="0"/>
                  </a:lnTo>
                  <a:lnTo>
                    <a:pt x="649783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61925"/>
              <a:ext cx="6497837" cy="766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4274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Hour (0-23)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92238" y="5384155"/>
            <a:ext cx="4873378" cy="453629"/>
            <a:chOff x="0" y="0"/>
            <a:chExt cx="6497837" cy="6048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497837" cy="604838"/>
            </a:xfrm>
            <a:custGeom>
              <a:avLst/>
              <a:gdLst/>
              <a:ahLst/>
              <a:cxnLst/>
              <a:rect l="l" t="t" r="r" b="b"/>
              <a:pathLst>
                <a:path w="6497837" h="604838">
                  <a:moveTo>
                    <a:pt x="0" y="0"/>
                  </a:moveTo>
                  <a:lnTo>
                    <a:pt x="6497837" y="0"/>
                  </a:lnTo>
                  <a:lnTo>
                    <a:pt x="649783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61925"/>
              <a:ext cx="6497837" cy="766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4274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Position index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Freeform 25" descr="preencoded.png"/>
          <p:cNvSpPr/>
          <p:nvPr/>
        </p:nvSpPr>
        <p:spPr>
          <a:xfrm>
            <a:off x="7519541" y="4192489"/>
            <a:ext cx="424160" cy="530275"/>
          </a:xfrm>
          <a:custGeom>
            <a:avLst/>
            <a:gdLst/>
            <a:ahLst/>
            <a:cxnLst/>
            <a:rect l="l" t="t" r="r" b="b"/>
            <a:pathLst>
              <a:path w="424160" h="530275">
                <a:moveTo>
                  <a:pt x="0" y="0"/>
                </a:moveTo>
                <a:lnTo>
                  <a:pt x="424160" y="0"/>
                </a:lnTo>
                <a:lnTo>
                  <a:pt x="424160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60"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2422237" y="3389262"/>
            <a:ext cx="3544044" cy="442912"/>
            <a:chOff x="0" y="0"/>
            <a:chExt cx="4725392" cy="5905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95250"/>
              <a:ext cx="4725392" cy="685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2750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Cyclical Encoding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422237" y="4002286"/>
            <a:ext cx="4873526" cy="453629"/>
            <a:chOff x="0" y="0"/>
            <a:chExt cx="6498035" cy="60483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498035" cy="604838"/>
            </a:xfrm>
            <a:custGeom>
              <a:avLst/>
              <a:gdLst/>
              <a:ahLst/>
              <a:cxnLst/>
              <a:rect l="l" t="t" r="r" b="b"/>
              <a:pathLst>
                <a:path w="6498035" h="604838">
                  <a:moveTo>
                    <a:pt x="0" y="0"/>
                  </a:moveTo>
                  <a:lnTo>
                    <a:pt x="6498035" y="0"/>
                  </a:lnTo>
                  <a:lnTo>
                    <a:pt x="6498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61925"/>
              <a:ext cx="6498035" cy="766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4274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Sin/cos transformations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422237" y="4555034"/>
            <a:ext cx="4873526" cy="453629"/>
            <a:chOff x="0" y="0"/>
            <a:chExt cx="6498035" cy="6048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498035" cy="604838"/>
            </a:xfrm>
            <a:custGeom>
              <a:avLst/>
              <a:gdLst/>
              <a:ahLst/>
              <a:cxnLst/>
              <a:rect l="l" t="t" r="r" b="b"/>
              <a:pathLst>
                <a:path w="6498035" h="604838">
                  <a:moveTo>
                    <a:pt x="0" y="0"/>
                  </a:moveTo>
                  <a:lnTo>
                    <a:pt x="6498035" y="0"/>
                  </a:lnTo>
                  <a:lnTo>
                    <a:pt x="6498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61925"/>
              <a:ext cx="6498035" cy="766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4274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Preserves periodicity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422237" y="5107781"/>
            <a:ext cx="4873526" cy="453629"/>
            <a:chOff x="0" y="0"/>
            <a:chExt cx="6498035" cy="6048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498035" cy="604838"/>
            </a:xfrm>
            <a:custGeom>
              <a:avLst/>
              <a:gdLst/>
              <a:ahLst/>
              <a:cxnLst/>
              <a:rect l="l" t="t" r="r" b="b"/>
              <a:pathLst>
                <a:path w="6498035" h="604838">
                  <a:moveTo>
                    <a:pt x="0" y="0"/>
                  </a:moveTo>
                  <a:lnTo>
                    <a:pt x="6498035" y="0"/>
                  </a:lnTo>
                  <a:lnTo>
                    <a:pt x="6498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61925"/>
              <a:ext cx="6498035" cy="766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4274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Maintains distance relationships</a:t>
              </a:r>
            </a:p>
          </p:txBody>
        </p:sp>
      </p:grpSp>
      <p:sp>
        <p:nvSpPr>
          <p:cNvPr id="38" name="Freeform 38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9" name="Freeform 39" descr="preencoded.png"/>
          <p:cNvSpPr/>
          <p:nvPr/>
        </p:nvSpPr>
        <p:spPr>
          <a:xfrm>
            <a:off x="10344001" y="4192489"/>
            <a:ext cx="424160" cy="530275"/>
          </a:xfrm>
          <a:custGeom>
            <a:avLst/>
            <a:gdLst/>
            <a:ahLst/>
            <a:cxnLst/>
            <a:rect l="l" t="t" r="r" b="b"/>
            <a:pathLst>
              <a:path w="424160" h="530275">
                <a:moveTo>
                  <a:pt x="0" y="0"/>
                </a:moveTo>
                <a:lnTo>
                  <a:pt x="424160" y="0"/>
                </a:lnTo>
                <a:lnTo>
                  <a:pt x="424160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460"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12422237" y="6454974"/>
            <a:ext cx="3544044" cy="442912"/>
            <a:chOff x="0" y="0"/>
            <a:chExt cx="4725392" cy="59055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95250"/>
              <a:ext cx="4725392" cy="685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2750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Pattern Recognition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422237" y="7067996"/>
            <a:ext cx="4873526" cy="453629"/>
            <a:chOff x="0" y="0"/>
            <a:chExt cx="6498035" cy="60483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498035" cy="604838"/>
            </a:xfrm>
            <a:custGeom>
              <a:avLst/>
              <a:gdLst/>
              <a:ahLst/>
              <a:cxnLst/>
              <a:rect l="l" t="t" r="r" b="b"/>
              <a:pathLst>
                <a:path w="6498035" h="604838">
                  <a:moveTo>
                    <a:pt x="0" y="0"/>
                  </a:moveTo>
                  <a:lnTo>
                    <a:pt x="6498035" y="0"/>
                  </a:lnTo>
                  <a:lnTo>
                    <a:pt x="6498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161925"/>
              <a:ext cx="6498035" cy="766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4274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Weekly trends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422237" y="7620744"/>
            <a:ext cx="4873526" cy="453629"/>
            <a:chOff x="0" y="0"/>
            <a:chExt cx="6498035" cy="60483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498035" cy="604838"/>
            </a:xfrm>
            <a:custGeom>
              <a:avLst/>
              <a:gdLst/>
              <a:ahLst/>
              <a:cxnLst/>
              <a:rect l="l" t="t" r="r" b="b"/>
              <a:pathLst>
                <a:path w="6498035" h="604838">
                  <a:moveTo>
                    <a:pt x="0" y="0"/>
                  </a:moveTo>
                  <a:lnTo>
                    <a:pt x="6498035" y="0"/>
                  </a:lnTo>
                  <a:lnTo>
                    <a:pt x="6498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161925"/>
              <a:ext cx="6498035" cy="766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4274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Seasonal effects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2422237" y="8173491"/>
            <a:ext cx="4873526" cy="453629"/>
            <a:chOff x="0" y="0"/>
            <a:chExt cx="6498035" cy="60483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498035" cy="604838"/>
            </a:xfrm>
            <a:custGeom>
              <a:avLst/>
              <a:gdLst/>
              <a:ahLst/>
              <a:cxnLst/>
              <a:rect l="l" t="t" r="r" b="b"/>
              <a:pathLst>
                <a:path w="6498035" h="604838">
                  <a:moveTo>
                    <a:pt x="0" y="0"/>
                  </a:moveTo>
                  <a:lnTo>
                    <a:pt x="6498035" y="0"/>
                  </a:lnTo>
                  <a:lnTo>
                    <a:pt x="6498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161925"/>
              <a:ext cx="6498035" cy="766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4274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Diurnal variations</a:t>
              </a:r>
            </a:p>
          </p:txBody>
        </p:sp>
      </p:grpSp>
      <p:sp>
        <p:nvSpPr>
          <p:cNvPr id="52" name="Freeform 52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3" name="Freeform 53" descr="preencoded.png"/>
          <p:cNvSpPr/>
          <p:nvPr/>
        </p:nvSpPr>
        <p:spPr>
          <a:xfrm>
            <a:off x="10344001" y="7016949"/>
            <a:ext cx="424160" cy="530275"/>
          </a:xfrm>
          <a:custGeom>
            <a:avLst/>
            <a:gdLst/>
            <a:ahLst/>
            <a:cxnLst/>
            <a:rect l="l" t="t" r="r" b="b"/>
            <a:pathLst>
              <a:path w="424160" h="530275">
                <a:moveTo>
                  <a:pt x="0" y="0"/>
                </a:moveTo>
                <a:lnTo>
                  <a:pt x="424160" y="0"/>
                </a:lnTo>
                <a:lnTo>
                  <a:pt x="424160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60"/>
            </a:stretch>
          </a:blipFill>
        </p:spPr>
      </p:sp>
      <p:grpSp>
        <p:nvGrpSpPr>
          <p:cNvPr id="54" name="Group 54"/>
          <p:cNvGrpSpPr/>
          <p:nvPr/>
        </p:nvGrpSpPr>
        <p:grpSpPr>
          <a:xfrm>
            <a:off x="992238" y="6437710"/>
            <a:ext cx="4225379" cy="442912"/>
            <a:chOff x="0" y="0"/>
            <a:chExt cx="5633838" cy="59055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5633838" cy="590550"/>
            </a:xfrm>
            <a:custGeom>
              <a:avLst/>
              <a:gdLst/>
              <a:ahLst/>
              <a:cxnLst/>
              <a:rect l="l" t="t" r="r" b="b"/>
              <a:pathLst>
                <a:path w="5633838" h="590550">
                  <a:moveTo>
                    <a:pt x="0" y="0"/>
                  </a:moveTo>
                  <a:lnTo>
                    <a:pt x="5633838" y="0"/>
                  </a:lnTo>
                  <a:lnTo>
                    <a:pt x="563383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95250"/>
              <a:ext cx="5633838" cy="685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4125"/>
                </a:lnSpc>
              </a:pPr>
              <a:r>
                <a:rPr lang="en-US" sz="2750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Sequence-Free Approach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992238" y="7067996"/>
            <a:ext cx="4873378" cy="453629"/>
            <a:chOff x="0" y="0"/>
            <a:chExt cx="6497837" cy="60483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497837" cy="604838"/>
            </a:xfrm>
            <a:custGeom>
              <a:avLst/>
              <a:gdLst/>
              <a:ahLst/>
              <a:cxnLst/>
              <a:rect l="l" t="t" r="r" b="b"/>
              <a:pathLst>
                <a:path w="6497837" h="604838">
                  <a:moveTo>
                    <a:pt x="0" y="0"/>
                  </a:moveTo>
                  <a:lnTo>
                    <a:pt x="6497837" y="0"/>
                  </a:lnTo>
                  <a:lnTo>
                    <a:pt x="649783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161925"/>
              <a:ext cx="6497837" cy="766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4274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No RNNs or attention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2238" y="7620744"/>
            <a:ext cx="4873378" cy="453629"/>
            <a:chOff x="0" y="0"/>
            <a:chExt cx="6497837" cy="604838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497837" cy="604838"/>
            </a:xfrm>
            <a:custGeom>
              <a:avLst/>
              <a:gdLst/>
              <a:ahLst/>
              <a:cxnLst/>
              <a:rect l="l" t="t" r="r" b="b"/>
              <a:pathLst>
                <a:path w="6497837" h="604838">
                  <a:moveTo>
                    <a:pt x="0" y="0"/>
                  </a:moveTo>
                  <a:lnTo>
                    <a:pt x="6497837" y="0"/>
                  </a:lnTo>
                  <a:lnTo>
                    <a:pt x="649783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161925"/>
              <a:ext cx="6497837" cy="766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4274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Pure tabular representation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992238" y="8173491"/>
            <a:ext cx="4873378" cy="453629"/>
            <a:chOff x="0" y="0"/>
            <a:chExt cx="6497837" cy="60483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6497837" cy="604838"/>
            </a:xfrm>
            <a:custGeom>
              <a:avLst/>
              <a:gdLst/>
              <a:ahLst/>
              <a:cxnLst/>
              <a:rect l="l" t="t" r="r" b="b"/>
              <a:pathLst>
                <a:path w="6497837" h="604838">
                  <a:moveTo>
                    <a:pt x="0" y="0"/>
                  </a:moveTo>
                  <a:lnTo>
                    <a:pt x="6497837" y="0"/>
                  </a:lnTo>
                  <a:lnTo>
                    <a:pt x="649783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161925"/>
              <a:ext cx="6497837" cy="766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4274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Computationally efficient</a:t>
              </a:r>
            </a:p>
          </p:txBody>
        </p:sp>
      </p:grpSp>
      <p:sp>
        <p:nvSpPr>
          <p:cNvPr id="66" name="Freeform 66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67" name="Freeform 67" descr="preencoded.png"/>
          <p:cNvSpPr/>
          <p:nvPr/>
        </p:nvSpPr>
        <p:spPr>
          <a:xfrm>
            <a:off x="7519541" y="7016949"/>
            <a:ext cx="424160" cy="530275"/>
          </a:xfrm>
          <a:custGeom>
            <a:avLst/>
            <a:gdLst/>
            <a:ahLst/>
            <a:cxnLst/>
            <a:rect l="l" t="t" r="r" b="b"/>
            <a:pathLst>
              <a:path w="424160" h="530275">
                <a:moveTo>
                  <a:pt x="0" y="0"/>
                </a:moveTo>
                <a:lnTo>
                  <a:pt x="424160" y="0"/>
                </a:lnTo>
                <a:lnTo>
                  <a:pt x="424160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460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35075" y="810631"/>
            <a:ext cx="10237737" cy="1121196"/>
            <a:chOff x="0" y="0"/>
            <a:chExt cx="13650317" cy="14949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650317" cy="1494928"/>
            </a:xfrm>
            <a:custGeom>
              <a:avLst/>
              <a:gdLst/>
              <a:ahLst/>
              <a:cxnLst/>
              <a:rect l="l" t="t" r="r" b="b"/>
              <a:pathLst>
                <a:path w="13650317" h="1494928">
                  <a:moveTo>
                    <a:pt x="0" y="0"/>
                  </a:moveTo>
                  <a:lnTo>
                    <a:pt x="13650317" y="0"/>
                  </a:lnTo>
                  <a:lnTo>
                    <a:pt x="13650317" y="1494928"/>
                  </a:lnTo>
                  <a:lnTo>
                    <a:pt x="0" y="14949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33350"/>
              <a:ext cx="13650317" cy="16282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674"/>
                </a:lnSpc>
              </a:pPr>
              <a:r>
                <a:rPr lang="en-US" sz="4437" dirty="0">
                  <a:solidFill>
                    <a:srgbClr val="1B1B27"/>
                  </a:solidFill>
                  <a:latin typeface="Raleway"/>
                  <a:ea typeface="Raleway"/>
                  <a:cs typeface="Raleway"/>
                  <a:sym typeface="Raleway"/>
                </a:rPr>
                <a:t>How TabPFN-TS Model Works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6284" y="1896814"/>
            <a:ext cx="182016" cy="865137"/>
            <a:chOff x="0" y="0"/>
            <a:chExt cx="242688" cy="1153517"/>
          </a:xfrm>
        </p:grpSpPr>
        <p:sp>
          <p:nvSpPr>
            <p:cNvPr id="10" name="Freeform 10"/>
            <p:cNvSpPr/>
            <p:nvPr/>
          </p:nvSpPr>
          <p:spPr>
            <a:xfrm>
              <a:off x="7874" y="8001"/>
              <a:ext cx="226822" cy="1137539"/>
            </a:xfrm>
            <a:custGeom>
              <a:avLst/>
              <a:gdLst/>
              <a:ahLst/>
              <a:cxnLst/>
              <a:rect l="l" t="t" r="r" b="b"/>
              <a:pathLst>
                <a:path w="226822" h="1137539">
                  <a:moveTo>
                    <a:pt x="0" y="119634"/>
                  </a:moveTo>
                  <a:cubicBezTo>
                    <a:pt x="0" y="53594"/>
                    <a:pt x="50800" y="0"/>
                    <a:pt x="113411" y="0"/>
                  </a:cubicBezTo>
                  <a:cubicBezTo>
                    <a:pt x="176022" y="0"/>
                    <a:pt x="226822" y="53594"/>
                    <a:pt x="226822" y="119634"/>
                  </a:cubicBezTo>
                  <a:lnTo>
                    <a:pt x="226822" y="1017905"/>
                  </a:lnTo>
                  <a:cubicBezTo>
                    <a:pt x="226822" y="1083945"/>
                    <a:pt x="176022" y="1137539"/>
                    <a:pt x="113411" y="1137539"/>
                  </a:cubicBezTo>
                  <a:cubicBezTo>
                    <a:pt x="50800" y="1137539"/>
                    <a:pt x="0" y="1083945"/>
                    <a:pt x="0" y="1017905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42570" cy="1153541"/>
            </a:xfrm>
            <a:custGeom>
              <a:avLst/>
              <a:gdLst/>
              <a:ahLst/>
              <a:cxnLst/>
              <a:rect l="l" t="t" r="r" b="b"/>
              <a:pathLst>
                <a:path w="242570" h="1153541">
                  <a:moveTo>
                    <a:pt x="0" y="127635"/>
                  </a:moveTo>
                  <a:cubicBezTo>
                    <a:pt x="0" y="57531"/>
                    <a:pt x="53975" y="0"/>
                    <a:pt x="121285" y="0"/>
                  </a:cubicBezTo>
                  <a:cubicBezTo>
                    <a:pt x="122809" y="0"/>
                    <a:pt x="124206" y="381"/>
                    <a:pt x="125476" y="1270"/>
                  </a:cubicBezTo>
                  <a:lnTo>
                    <a:pt x="121285" y="7874"/>
                  </a:lnTo>
                  <a:lnTo>
                    <a:pt x="121285" y="0"/>
                  </a:lnTo>
                  <a:lnTo>
                    <a:pt x="121285" y="7874"/>
                  </a:lnTo>
                  <a:lnTo>
                    <a:pt x="121285" y="0"/>
                  </a:lnTo>
                  <a:cubicBezTo>
                    <a:pt x="188722" y="0"/>
                    <a:pt x="242570" y="57531"/>
                    <a:pt x="242570" y="127635"/>
                  </a:cubicBezTo>
                  <a:lnTo>
                    <a:pt x="242570" y="1025906"/>
                  </a:lnTo>
                  <a:lnTo>
                    <a:pt x="234696" y="1025906"/>
                  </a:lnTo>
                  <a:lnTo>
                    <a:pt x="242570" y="1025906"/>
                  </a:lnTo>
                  <a:cubicBezTo>
                    <a:pt x="242570" y="1096010"/>
                    <a:pt x="188595" y="1153541"/>
                    <a:pt x="121285" y="1153541"/>
                  </a:cubicBezTo>
                  <a:lnTo>
                    <a:pt x="121285" y="1145540"/>
                  </a:lnTo>
                  <a:lnTo>
                    <a:pt x="121285" y="1137666"/>
                  </a:lnTo>
                  <a:lnTo>
                    <a:pt x="121285" y="1145540"/>
                  </a:lnTo>
                  <a:lnTo>
                    <a:pt x="121285" y="1153414"/>
                  </a:lnTo>
                  <a:cubicBezTo>
                    <a:pt x="53975" y="1153541"/>
                    <a:pt x="0" y="1096010"/>
                    <a:pt x="0" y="1025906"/>
                  </a:cubicBezTo>
                  <a:lnTo>
                    <a:pt x="0" y="127635"/>
                  </a:lnTo>
                  <a:lnTo>
                    <a:pt x="7874" y="127635"/>
                  </a:lnTo>
                  <a:lnTo>
                    <a:pt x="0" y="127635"/>
                  </a:lnTo>
                  <a:moveTo>
                    <a:pt x="15875" y="127635"/>
                  </a:moveTo>
                  <a:lnTo>
                    <a:pt x="15875" y="1025906"/>
                  </a:lnTo>
                  <a:lnTo>
                    <a:pt x="7874" y="1025906"/>
                  </a:lnTo>
                  <a:lnTo>
                    <a:pt x="15748" y="1025906"/>
                  </a:lnTo>
                  <a:cubicBezTo>
                    <a:pt x="15748" y="1088009"/>
                    <a:pt x="63373" y="1137666"/>
                    <a:pt x="121158" y="1137666"/>
                  </a:cubicBezTo>
                  <a:cubicBezTo>
                    <a:pt x="125603" y="1137666"/>
                    <a:pt x="129032" y="1141222"/>
                    <a:pt x="129032" y="1145540"/>
                  </a:cubicBezTo>
                  <a:cubicBezTo>
                    <a:pt x="129032" y="1149858"/>
                    <a:pt x="125476" y="1153414"/>
                    <a:pt x="121158" y="1153414"/>
                  </a:cubicBezTo>
                  <a:cubicBezTo>
                    <a:pt x="116840" y="1153414"/>
                    <a:pt x="113284" y="1149858"/>
                    <a:pt x="113284" y="1145540"/>
                  </a:cubicBezTo>
                  <a:cubicBezTo>
                    <a:pt x="113284" y="1141222"/>
                    <a:pt x="116840" y="1137666"/>
                    <a:pt x="121158" y="1137666"/>
                  </a:cubicBezTo>
                  <a:cubicBezTo>
                    <a:pt x="179070" y="1137666"/>
                    <a:pt x="226568" y="1088009"/>
                    <a:pt x="226568" y="1025906"/>
                  </a:cubicBezTo>
                  <a:lnTo>
                    <a:pt x="226568" y="127635"/>
                  </a:lnTo>
                  <a:lnTo>
                    <a:pt x="234442" y="127635"/>
                  </a:lnTo>
                  <a:lnTo>
                    <a:pt x="226568" y="127635"/>
                  </a:lnTo>
                  <a:cubicBezTo>
                    <a:pt x="226568" y="65532"/>
                    <a:pt x="178943" y="15875"/>
                    <a:pt x="121158" y="15875"/>
                  </a:cubicBezTo>
                  <a:cubicBezTo>
                    <a:pt x="119634" y="15875"/>
                    <a:pt x="118237" y="15494"/>
                    <a:pt x="116967" y="14605"/>
                  </a:cubicBezTo>
                  <a:lnTo>
                    <a:pt x="121285" y="7874"/>
                  </a:lnTo>
                  <a:lnTo>
                    <a:pt x="121285" y="15748"/>
                  </a:lnTo>
                  <a:cubicBezTo>
                    <a:pt x="63373" y="15748"/>
                    <a:pt x="15875" y="65405"/>
                    <a:pt x="15875" y="127508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02569" y="1902767"/>
            <a:ext cx="2835325" cy="354360"/>
            <a:chOff x="0" y="0"/>
            <a:chExt cx="3780433" cy="4724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80433" cy="472480"/>
            </a:xfrm>
            <a:custGeom>
              <a:avLst/>
              <a:gdLst/>
              <a:ahLst/>
              <a:cxnLst/>
              <a:rect l="l" t="t" r="r" b="b"/>
              <a:pathLst>
                <a:path w="3780433" h="472480">
                  <a:moveTo>
                    <a:pt x="0" y="0"/>
                  </a:moveTo>
                  <a:lnTo>
                    <a:pt x="3780433" y="0"/>
                  </a:lnTo>
                  <a:lnTo>
                    <a:pt x="3780433" y="472480"/>
                  </a:lnTo>
                  <a:lnTo>
                    <a:pt x="0" y="4724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3780433" cy="5391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99"/>
                </a:lnSpc>
              </a:pPr>
              <a:r>
                <a:rPr lang="en-US" sz="2187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Feature Extraction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02569" y="2393156"/>
            <a:ext cx="15793194" cy="362842"/>
            <a:chOff x="0" y="0"/>
            <a:chExt cx="21057592" cy="4837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057592" cy="483790"/>
            </a:xfrm>
            <a:custGeom>
              <a:avLst/>
              <a:gdLst/>
              <a:ahLst/>
              <a:cxnLst/>
              <a:rect l="l" t="t" r="r" b="b"/>
              <a:pathLst>
                <a:path w="21057592" h="483790">
                  <a:moveTo>
                    <a:pt x="0" y="0"/>
                  </a:moveTo>
                  <a:lnTo>
                    <a:pt x="21057592" y="0"/>
                  </a:lnTo>
                  <a:lnTo>
                    <a:pt x="21057592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21057592" cy="6076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1750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Transform timestamps into engineered features that capture temporal patterns.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26506" y="2976861"/>
            <a:ext cx="182016" cy="865137"/>
            <a:chOff x="0" y="0"/>
            <a:chExt cx="242688" cy="1153517"/>
          </a:xfrm>
        </p:grpSpPr>
        <p:sp>
          <p:nvSpPr>
            <p:cNvPr id="19" name="Freeform 19"/>
            <p:cNvSpPr/>
            <p:nvPr/>
          </p:nvSpPr>
          <p:spPr>
            <a:xfrm>
              <a:off x="7874" y="8001"/>
              <a:ext cx="226822" cy="1137539"/>
            </a:xfrm>
            <a:custGeom>
              <a:avLst/>
              <a:gdLst/>
              <a:ahLst/>
              <a:cxnLst/>
              <a:rect l="l" t="t" r="r" b="b"/>
              <a:pathLst>
                <a:path w="226822" h="1137539">
                  <a:moveTo>
                    <a:pt x="0" y="119634"/>
                  </a:moveTo>
                  <a:cubicBezTo>
                    <a:pt x="0" y="53594"/>
                    <a:pt x="50800" y="0"/>
                    <a:pt x="113411" y="0"/>
                  </a:cubicBezTo>
                  <a:cubicBezTo>
                    <a:pt x="176022" y="0"/>
                    <a:pt x="226822" y="53594"/>
                    <a:pt x="226822" y="119634"/>
                  </a:cubicBezTo>
                  <a:lnTo>
                    <a:pt x="226822" y="1017905"/>
                  </a:lnTo>
                  <a:cubicBezTo>
                    <a:pt x="226822" y="1083945"/>
                    <a:pt x="176022" y="1137539"/>
                    <a:pt x="113411" y="1137539"/>
                  </a:cubicBezTo>
                  <a:cubicBezTo>
                    <a:pt x="50800" y="1137539"/>
                    <a:pt x="0" y="1083945"/>
                    <a:pt x="0" y="1017905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242570" cy="1153541"/>
            </a:xfrm>
            <a:custGeom>
              <a:avLst/>
              <a:gdLst/>
              <a:ahLst/>
              <a:cxnLst/>
              <a:rect l="l" t="t" r="r" b="b"/>
              <a:pathLst>
                <a:path w="242570" h="1153541">
                  <a:moveTo>
                    <a:pt x="0" y="127635"/>
                  </a:moveTo>
                  <a:cubicBezTo>
                    <a:pt x="0" y="57531"/>
                    <a:pt x="53975" y="0"/>
                    <a:pt x="121285" y="0"/>
                  </a:cubicBezTo>
                  <a:cubicBezTo>
                    <a:pt x="122809" y="0"/>
                    <a:pt x="124206" y="381"/>
                    <a:pt x="125476" y="1270"/>
                  </a:cubicBezTo>
                  <a:lnTo>
                    <a:pt x="121285" y="7874"/>
                  </a:lnTo>
                  <a:lnTo>
                    <a:pt x="121285" y="0"/>
                  </a:lnTo>
                  <a:lnTo>
                    <a:pt x="121285" y="7874"/>
                  </a:lnTo>
                  <a:lnTo>
                    <a:pt x="121285" y="0"/>
                  </a:lnTo>
                  <a:cubicBezTo>
                    <a:pt x="188722" y="0"/>
                    <a:pt x="242570" y="57531"/>
                    <a:pt x="242570" y="127635"/>
                  </a:cubicBezTo>
                  <a:lnTo>
                    <a:pt x="242570" y="1025906"/>
                  </a:lnTo>
                  <a:lnTo>
                    <a:pt x="234696" y="1025906"/>
                  </a:lnTo>
                  <a:lnTo>
                    <a:pt x="242570" y="1025906"/>
                  </a:lnTo>
                  <a:cubicBezTo>
                    <a:pt x="242570" y="1096010"/>
                    <a:pt x="188595" y="1153541"/>
                    <a:pt x="121285" y="1153541"/>
                  </a:cubicBezTo>
                  <a:lnTo>
                    <a:pt x="121285" y="1145540"/>
                  </a:lnTo>
                  <a:lnTo>
                    <a:pt x="121285" y="1137666"/>
                  </a:lnTo>
                  <a:lnTo>
                    <a:pt x="121285" y="1145540"/>
                  </a:lnTo>
                  <a:lnTo>
                    <a:pt x="121285" y="1153414"/>
                  </a:lnTo>
                  <a:cubicBezTo>
                    <a:pt x="53975" y="1153541"/>
                    <a:pt x="0" y="1096010"/>
                    <a:pt x="0" y="1025906"/>
                  </a:cubicBezTo>
                  <a:lnTo>
                    <a:pt x="0" y="127635"/>
                  </a:lnTo>
                  <a:lnTo>
                    <a:pt x="7874" y="127635"/>
                  </a:lnTo>
                  <a:lnTo>
                    <a:pt x="0" y="127635"/>
                  </a:lnTo>
                  <a:moveTo>
                    <a:pt x="15875" y="127635"/>
                  </a:moveTo>
                  <a:lnTo>
                    <a:pt x="15875" y="1025906"/>
                  </a:lnTo>
                  <a:lnTo>
                    <a:pt x="7874" y="1025906"/>
                  </a:lnTo>
                  <a:lnTo>
                    <a:pt x="15748" y="1025906"/>
                  </a:lnTo>
                  <a:cubicBezTo>
                    <a:pt x="15748" y="1088009"/>
                    <a:pt x="63373" y="1137666"/>
                    <a:pt x="121158" y="1137666"/>
                  </a:cubicBezTo>
                  <a:cubicBezTo>
                    <a:pt x="125603" y="1137666"/>
                    <a:pt x="129032" y="1141222"/>
                    <a:pt x="129032" y="1145540"/>
                  </a:cubicBezTo>
                  <a:cubicBezTo>
                    <a:pt x="129032" y="1149858"/>
                    <a:pt x="125476" y="1153414"/>
                    <a:pt x="121158" y="1153414"/>
                  </a:cubicBezTo>
                  <a:cubicBezTo>
                    <a:pt x="116840" y="1153414"/>
                    <a:pt x="113284" y="1149858"/>
                    <a:pt x="113284" y="1145540"/>
                  </a:cubicBezTo>
                  <a:cubicBezTo>
                    <a:pt x="113284" y="1141222"/>
                    <a:pt x="116840" y="1137666"/>
                    <a:pt x="121158" y="1137666"/>
                  </a:cubicBezTo>
                  <a:cubicBezTo>
                    <a:pt x="179070" y="1137666"/>
                    <a:pt x="226568" y="1088009"/>
                    <a:pt x="226568" y="1025906"/>
                  </a:cubicBezTo>
                  <a:lnTo>
                    <a:pt x="226568" y="127635"/>
                  </a:lnTo>
                  <a:lnTo>
                    <a:pt x="234442" y="127635"/>
                  </a:lnTo>
                  <a:lnTo>
                    <a:pt x="226568" y="127635"/>
                  </a:lnTo>
                  <a:cubicBezTo>
                    <a:pt x="226568" y="65532"/>
                    <a:pt x="178943" y="15875"/>
                    <a:pt x="121158" y="15875"/>
                  </a:cubicBezTo>
                  <a:cubicBezTo>
                    <a:pt x="119634" y="15875"/>
                    <a:pt x="118237" y="15494"/>
                    <a:pt x="116967" y="14605"/>
                  </a:cubicBezTo>
                  <a:lnTo>
                    <a:pt x="121285" y="7874"/>
                  </a:lnTo>
                  <a:lnTo>
                    <a:pt x="121285" y="15748"/>
                  </a:lnTo>
                  <a:cubicBezTo>
                    <a:pt x="63373" y="15748"/>
                    <a:pt x="15875" y="65405"/>
                    <a:pt x="15875" y="127508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842790" y="2982814"/>
            <a:ext cx="2835325" cy="354360"/>
            <a:chOff x="0" y="0"/>
            <a:chExt cx="3780433" cy="4724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780433" cy="472480"/>
            </a:xfrm>
            <a:custGeom>
              <a:avLst/>
              <a:gdLst/>
              <a:ahLst/>
              <a:cxnLst/>
              <a:rect l="l" t="t" r="r" b="b"/>
              <a:pathLst>
                <a:path w="3780433" h="472480">
                  <a:moveTo>
                    <a:pt x="0" y="0"/>
                  </a:moveTo>
                  <a:lnTo>
                    <a:pt x="3780433" y="0"/>
                  </a:lnTo>
                  <a:lnTo>
                    <a:pt x="3780433" y="472480"/>
                  </a:lnTo>
                  <a:lnTo>
                    <a:pt x="0" y="4724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3780433" cy="5391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99"/>
                </a:lnSpc>
              </a:pPr>
              <a:r>
                <a:rPr lang="en-US" sz="2187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TabPFN Processing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842790" y="3473202"/>
            <a:ext cx="15452972" cy="362843"/>
            <a:chOff x="0" y="0"/>
            <a:chExt cx="20603963" cy="4837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603964" cy="483790"/>
            </a:xfrm>
            <a:custGeom>
              <a:avLst/>
              <a:gdLst/>
              <a:ahLst/>
              <a:cxnLst/>
              <a:rect l="l" t="t" r="r" b="b"/>
              <a:pathLst>
                <a:path w="20603964" h="483790">
                  <a:moveTo>
                    <a:pt x="0" y="0"/>
                  </a:moveTo>
                  <a:lnTo>
                    <a:pt x="20603964" y="0"/>
                  </a:lnTo>
                  <a:lnTo>
                    <a:pt x="20603964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23825"/>
              <a:ext cx="20603963" cy="6076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1750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Feed processed tabular data through the foundation model without specialized training.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666726" y="4056906"/>
            <a:ext cx="182016" cy="865138"/>
            <a:chOff x="0" y="0"/>
            <a:chExt cx="242688" cy="1153517"/>
          </a:xfrm>
        </p:grpSpPr>
        <p:sp>
          <p:nvSpPr>
            <p:cNvPr id="28" name="Freeform 28"/>
            <p:cNvSpPr/>
            <p:nvPr/>
          </p:nvSpPr>
          <p:spPr>
            <a:xfrm>
              <a:off x="7874" y="8001"/>
              <a:ext cx="226822" cy="1137539"/>
            </a:xfrm>
            <a:custGeom>
              <a:avLst/>
              <a:gdLst/>
              <a:ahLst/>
              <a:cxnLst/>
              <a:rect l="l" t="t" r="r" b="b"/>
              <a:pathLst>
                <a:path w="226822" h="1137539">
                  <a:moveTo>
                    <a:pt x="0" y="119634"/>
                  </a:moveTo>
                  <a:cubicBezTo>
                    <a:pt x="0" y="53594"/>
                    <a:pt x="50800" y="0"/>
                    <a:pt x="113411" y="0"/>
                  </a:cubicBezTo>
                  <a:cubicBezTo>
                    <a:pt x="176022" y="0"/>
                    <a:pt x="226822" y="53594"/>
                    <a:pt x="226822" y="119634"/>
                  </a:cubicBezTo>
                  <a:lnTo>
                    <a:pt x="226822" y="1017905"/>
                  </a:lnTo>
                  <a:cubicBezTo>
                    <a:pt x="226822" y="1083945"/>
                    <a:pt x="176022" y="1137539"/>
                    <a:pt x="113411" y="1137539"/>
                  </a:cubicBezTo>
                  <a:cubicBezTo>
                    <a:pt x="50800" y="1137539"/>
                    <a:pt x="0" y="1083945"/>
                    <a:pt x="0" y="1017905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242570" cy="1153541"/>
            </a:xfrm>
            <a:custGeom>
              <a:avLst/>
              <a:gdLst/>
              <a:ahLst/>
              <a:cxnLst/>
              <a:rect l="l" t="t" r="r" b="b"/>
              <a:pathLst>
                <a:path w="242570" h="1153541">
                  <a:moveTo>
                    <a:pt x="0" y="127635"/>
                  </a:moveTo>
                  <a:cubicBezTo>
                    <a:pt x="0" y="57531"/>
                    <a:pt x="53975" y="0"/>
                    <a:pt x="121285" y="0"/>
                  </a:cubicBezTo>
                  <a:cubicBezTo>
                    <a:pt x="122809" y="0"/>
                    <a:pt x="124206" y="381"/>
                    <a:pt x="125476" y="1270"/>
                  </a:cubicBezTo>
                  <a:lnTo>
                    <a:pt x="121285" y="7874"/>
                  </a:lnTo>
                  <a:lnTo>
                    <a:pt x="121285" y="0"/>
                  </a:lnTo>
                  <a:lnTo>
                    <a:pt x="121285" y="7874"/>
                  </a:lnTo>
                  <a:lnTo>
                    <a:pt x="121285" y="0"/>
                  </a:lnTo>
                  <a:cubicBezTo>
                    <a:pt x="188722" y="0"/>
                    <a:pt x="242570" y="57531"/>
                    <a:pt x="242570" y="127635"/>
                  </a:cubicBezTo>
                  <a:lnTo>
                    <a:pt x="242570" y="1025906"/>
                  </a:lnTo>
                  <a:lnTo>
                    <a:pt x="234696" y="1025906"/>
                  </a:lnTo>
                  <a:lnTo>
                    <a:pt x="242570" y="1025906"/>
                  </a:lnTo>
                  <a:cubicBezTo>
                    <a:pt x="242570" y="1096010"/>
                    <a:pt x="188595" y="1153541"/>
                    <a:pt x="121285" y="1153541"/>
                  </a:cubicBezTo>
                  <a:lnTo>
                    <a:pt x="121285" y="1145540"/>
                  </a:lnTo>
                  <a:lnTo>
                    <a:pt x="121285" y="1137666"/>
                  </a:lnTo>
                  <a:lnTo>
                    <a:pt x="121285" y="1145540"/>
                  </a:lnTo>
                  <a:lnTo>
                    <a:pt x="121285" y="1153414"/>
                  </a:lnTo>
                  <a:cubicBezTo>
                    <a:pt x="53975" y="1153541"/>
                    <a:pt x="0" y="1096010"/>
                    <a:pt x="0" y="1025906"/>
                  </a:cubicBezTo>
                  <a:lnTo>
                    <a:pt x="0" y="127635"/>
                  </a:lnTo>
                  <a:lnTo>
                    <a:pt x="7874" y="127635"/>
                  </a:lnTo>
                  <a:lnTo>
                    <a:pt x="0" y="127635"/>
                  </a:lnTo>
                  <a:moveTo>
                    <a:pt x="15875" y="127635"/>
                  </a:moveTo>
                  <a:lnTo>
                    <a:pt x="15875" y="1025906"/>
                  </a:lnTo>
                  <a:lnTo>
                    <a:pt x="7874" y="1025906"/>
                  </a:lnTo>
                  <a:lnTo>
                    <a:pt x="15748" y="1025906"/>
                  </a:lnTo>
                  <a:cubicBezTo>
                    <a:pt x="15748" y="1088009"/>
                    <a:pt x="63373" y="1137666"/>
                    <a:pt x="121158" y="1137666"/>
                  </a:cubicBezTo>
                  <a:cubicBezTo>
                    <a:pt x="125603" y="1137666"/>
                    <a:pt x="129032" y="1141222"/>
                    <a:pt x="129032" y="1145540"/>
                  </a:cubicBezTo>
                  <a:cubicBezTo>
                    <a:pt x="129032" y="1149858"/>
                    <a:pt x="125476" y="1153414"/>
                    <a:pt x="121158" y="1153414"/>
                  </a:cubicBezTo>
                  <a:cubicBezTo>
                    <a:pt x="116840" y="1153414"/>
                    <a:pt x="113284" y="1149858"/>
                    <a:pt x="113284" y="1145540"/>
                  </a:cubicBezTo>
                  <a:cubicBezTo>
                    <a:pt x="113284" y="1141222"/>
                    <a:pt x="116840" y="1137666"/>
                    <a:pt x="121158" y="1137666"/>
                  </a:cubicBezTo>
                  <a:cubicBezTo>
                    <a:pt x="179070" y="1137666"/>
                    <a:pt x="226568" y="1088009"/>
                    <a:pt x="226568" y="1025906"/>
                  </a:cubicBezTo>
                  <a:lnTo>
                    <a:pt x="226568" y="127635"/>
                  </a:lnTo>
                  <a:lnTo>
                    <a:pt x="234442" y="127635"/>
                  </a:lnTo>
                  <a:lnTo>
                    <a:pt x="226568" y="127635"/>
                  </a:lnTo>
                  <a:cubicBezTo>
                    <a:pt x="226568" y="65532"/>
                    <a:pt x="178943" y="15875"/>
                    <a:pt x="121158" y="15875"/>
                  </a:cubicBezTo>
                  <a:cubicBezTo>
                    <a:pt x="119634" y="15875"/>
                    <a:pt x="118237" y="15494"/>
                    <a:pt x="116967" y="14605"/>
                  </a:cubicBezTo>
                  <a:lnTo>
                    <a:pt x="121285" y="7874"/>
                  </a:lnTo>
                  <a:lnTo>
                    <a:pt x="121285" y="15748"/>
                  </a:lnTo>
                  <a:cubicBezTo>
                    <a:pt x="63373" y="15748"/>
                    <a:pt x="15875" y="65405"/>
                    <a:pt x="15875" y="127508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2183011" y="4062859"/>
            <a:ext cx="2835325" cy="354360"/>
            <a:chOff x="0" y="0"/>
            <a:chExt cx="3780433" cy="47248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780433" cy="472480"/>
            </a:xfrm>
            <a:custGeom>
              <a:avLst/>
              <a:gdLst/>
              <a:ahLst/>
              <a:cxnLst/>
              <a:rect l="l" t="t" r="r" b="b"/>
              <a:pathLst>
                <a:path w="3780433" h="472480">
                  <a:moveTo>
                    <a:pt x="0" y="0"/>
                  </a:moveTo>
                  <a:lnTo>
                    <a:pt x="3780433" y="0"/>
                  </a:lnTo>
                  <a:lnTo>
                    <a:pt x="3780433" y="472480"/>
                  </a:lnTo>
                  <a:lnTo>
                    <a:pt x="0" y="4724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66675"/>
              <a:ext cx="3780433" cy="5391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99"/>
                </a:lnSpc>
              </a:pPr>
              <a:r>
                <a:rPr lang="en-US" sz="2187" dirty="0">
                  <a:solidFill>
                    <a:srgbClr val="3C3939"/>
                  </a:solidFill>
                  <a:latin typeface="Raleway"/>
                  <a:ea typeface="Raleway"/>
                  <a:cs typeface="Raleway"/>
                  <a:sym typeface="Raleway"/>
                </a:rPr>
                <a:t>Forecast Generation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183011" y="4553247"/>
            <a:ext cx="15112752" cy="362842"/>
            <a:chOff x="0" y="0"/>
            <a:chExt cx="20150337" cy="48379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0150337" cy="483790"/>
            </a:xfrm>
            <a:custGeom>
              <a:avLst/>
              <a:gdLst/>
              <a:ahLst/>
              <a:cxnLst/>
              <a:rect l="l" t="t" r="r" b="b"/>
              <a:pathLst>
                <a:path w="20150337" h="483790">
                  <a:moveTo>
                    <a:pt x="0" y="0"/>
                  </a:moveTo>
                  <a:lnTo>
                    <a:pt x="20150337" y="0"/>
                  </a:lnTo>
                  <a:lnTo>
                    <a:pt x="20150337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23825"/>
              <a:ext cx="20150337" cy="6076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1750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Produce accurate predictions for future time points directly from tabular outputs.</a:t>
              </a:r>
            </a:p>
          </p:txBody>
        </p:sp>
      </p:grpSp>
      <p:sp>
        <p:nvSpPr>
          <p:cNvPr id="36" name="Freeform 36" descr="preencoded.png"/>
          <p:cNvSpPr/>
          <p:nvPr/>
        </p:nvSpPr>
        <p:spPr>
          <a:xfrm>
            <a:off x="992238" y="5397996"/>
            <a:ext cx="16303526" cy="4035029"/>
          </a:xfrm>
          <a:custGeom>
            <a:avLst/>
            <a:gdLst/>
            <a:ahLst/>
            <a:cxnLst/>
            <a:rect l="l" t="t" r="r" b="b"/>
            <a:pathLst>
              <a:path w="16303526" h="4035029">
                <a:moveTo>
                  <a:pt x="0" y="0"/>
                </a:moveTo>
                <a:lnTo>
                  <a:pt x="16303526" y="0"/>
                </a:lnTo>
                <a:lnTo>
                  <a:pt x="16303526" y="4035029"/>
                </a:lnTo>
                <a:lnTo>
                  <a:pt x="0" y="4035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68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18555" y="643086"/>
            <a:ext cx="5847160" cy="730895"/>
            <a:chOff x="0" y="0"/>
            <a:chExt cx="7796213" cy="9745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96213" cy="974527"/>
            </a:xfrm>
            <a:custGeom>
              <a:avLst/>
              <a:gdLst/>
              <a:ahLst/>
              <a:cxnLst/>
              <a:rect l="l" t="t" r="r" b="b"/>
              <a:pathLst>
                <a:path w="7796213" h="974527">
                  <a:moveTo>
                    <a:pt x="0" y="0"/>
                  </a:moveTo>
                  <a:lnTo>
                    <a:pt x="7796213" y="0"/>
                  </a:lnTo>
                  <a:lnTo>
                    <a:pt x="7796213" y="974527"/>
                  </a:lnTo>
                  <a:lnTo>
                    <a:pt x="0" y="974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7796213" cy="11174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99"/>
                </a:lnSpc>
              </a:pPr>
              <a:r>
                <a:rPr lang="en-US" sz="4562" dirty="0">
                  <a:solidFill>
                    <a:srgbClr val="1B1B27"/>
                  </a:solidFill>
                  <a:latin typeface="Raleway"/>
                  <a:ea typeface="Raleway"/>
                  <a:cs typeface="Raleway"/>
                  <a:sym typeface="Raleway"/>
                </a:rPr>
                <a:t>Performance Results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818555" y="1841747"/>
            <a:ext cx="11654433" cy="3758952"/>
          </a:xfrm>
          <a:custGeom>
            <a:avLst/>
            <a:gdLst/>
            <a:ahLst/>
            <a:cxnLst/>
            <a:rect l="l" t="t" r="r" b="b"/>
            <a:pathLst>
              <a:path w="11654433" h="3758952">
                <a:moveTo>
                  <a:pt x="0" y="0"/>
                </a:moveTo>
                <a:lnTo>
                  <a:pt x="11654433" y="0"/>
                </a:lnTo>
                <a:lnTo>
                  <a:pt x="11654433" y="3758953"/>
                </a:lnTo>
                <a:lnTo>
                  <a:pt x="0" y="3758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2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18555" y="5993011"/>
            <a:ext cx="16650890" cy="374302"/>
            <a:chOff x="0" y="0"/>
            <a:chExt cx="22201187" cy="499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201188" cy="499070"/>
            </a:xfrm>
            <a:custGeom>
              <a:avLst/>
              <a:gdLst/>
              <a:ahLst/>
              <a:cxnLst/>
              <a:rect l="l" t="t" r="r" b="b"/>
              <a:pathLst>
                <a:path w="22201188" h="499070">
                  <a:moveTo>
                    <a:pt x="0" y="0"/>
                  </a:moveTo>
                  <a:lnTo>
                    <a:pt x="22201188" y="0"/>
                  </a:lnTo>
                  <a:lnTo>
                    <a:pt x="22201188" y="499070"/>
                  </a:lnTo>
                  <a:lnTo>
                    <a:pt x="0" y="4990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42875"/>
              <a:ext cx="22201187" cy="6419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24"/>
                </a:lnSpc>
              </a:pPr>
              <a:r>
                <a:rPr lang="en-US" sz="1812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TabPFN-TS achieves an average MASE of </a:t>
              </a:r>
              <a:r>
                <a:rPr lang="en-US" sz="1812" b="1" dirty="0">
                  <a:solidFill>
                    <a:srgbClr val="3C393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0.759</a:t>
              </a:r>
              <a:r>
                <a:rPr lang="en-US" sz="1812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 across 24 diverse datasets, demonstrating superior forecasting accuracy.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18555" y="6630292"/>
            <a:ext cx="16650890" cy="374302"/>
            <a:chOff x="0" y="0"/>
            <a:chExt cx="22201187" cy="4990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201188" cy="499070"/>
            </a:xfrm>
            <a:custGeom>
              <a:avLst/>
              <a:gdLst/>
              <a:ahLst/>
              <a:cxnLst/>
              <a:rect l="l" t="t" r="r" b="b"/>
              <a:pathLst>
                <a:path w="22201188" h="499070">
                  <a:moveTo>
                    <a:pt x="0" y="0"/>
                  </a:moveTo>
                  <a:lnTo>
                    <a:pt x="22201188" y="0"/>
                  </a:lnTo>
                  <a:lnTo>
                    <a:pt x="22201188" y="499070"/>
                  </a:lnTo>
                  <a:lnTo>
                    <a:pt x="0" y="4990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42875"/>
              <a:ext cx="22201187" cy="6419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24"/>
                </a:lnSpc>
              </a:pPr>
              <a:r>
                <a:rPr lang="en-US" sz="1812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It outperforms the following models: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18555" y="7267575"/>
            <a:ext cx="16650890" cy="374302"/>
            <a:chOff x="0" y="0"/>
            <a:chExt cx="22201187" cy="49907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01188" cy="499070"/>
            </a:xfrm>
            <a:custGeom>
              <a:avLst/>
              <a:gdLst/>
              <a:ahLst/>
              <a:cxnLst/>
              <a:rect l="l" t="t" r="r" b="b"/>
              <a:pathLst>
                <a:path w="22201188" h="499070">
                  <a:moveTo>
                    <a:pt x="0" y="0"/>
                  </a:moveTo>
                  <a:lnTo>
                    <a:pt x="22201188" y="0"/>
                  </a:lnTo>
                  <a:lnTo>
                    <a:pt x="22201188" y="499070"/>
                  </a:lnTo>
                  <a:lnTo>
                    <a:pt x="0" y="4990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42875"/>
              <a:ext cx="22201187" cy="6419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73348" lvl="1" indent="-136674" algn="l">
                <a:lnSpc>
                  <a:spcPts val="3524"/>
                </a:lnSpc>
                <a:buFont typeface="Arial"/>
                <a:buChar char="•"/>
              </a:pPr>
              <a:r>
                <a:rPr lang="en-US" sz="1812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Chronos-Large (MASE ≈ 0.789), a massive 710M parameter model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8555" y="7723734"/>
            <a:ext cx="16650890" cy="374302"/>
            <a:chOff x="0" y="0"/>
            <a:chExt cx="22201187" cy="49907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201188" cy="499070"/>
            </a:xfrm>
            <a:custGeom>
              <a:avLst/>
              <a:gdLst/>
              <a:ahLst/>
              <a:cxnLst/>
              <a:rect l="l" t="t" r="r" b="b"/>
              <a:pathLst>
                <a:path w="22201188" h="499070">
                  <a:moveTo>
                    <a:pt x="0" y="0"/>
                  </a:moveTo>
                  <a:lnTo>
                    <a:pt x="22201188" y="0"/>
                  </a:lnTo>
                  <a:lnTo>
                    <a:pt x="22201188" y="499070"/>
                  </a:lnTo>
                  <a:lnTo>
                    <a:pt x="0" y="4990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42875"/>
              <a:ext cx="22201187" cy="6419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73348" lvl="1" indent="-136674" algn="l">
                <a:lnSpc>
                  <a:spcPts val="3524"/>
                </a:lnSpc>
                <a:buFont typeface="Arial"/>
                <a:buChar char="•"/>
              </a:pPr>
              <a:r>
                <a:rPr lang="en-US" sz="1812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Chronos-Mini (MASE ≈ 0.836)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18555" y="8179891"/>
            <a:ext cx="16650890" cy="374302"/>
            <a:chOff x="0" y="0"/>
            <a:chExt cx="22201187" cy="49907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201188" cy="499070"/>
            </a:xfrm>
            <a:custGeom>
              <a:avLst/>
              <a:gdLst/>
              <a:ahLst/>
              <a:cxnLst/>
              <a:rect l="l" t="t" r="r" b="b"/>
              <a:pathLst>
                <a:path w="22201188" h="499070">
                  <a:moveTo>
                    <a:pt x="0" y="0"/>
                  </a:moveTo>
                  <a:lnTo>
                    <a:pt x="22201188" y="0"/>
                  </a:lnTo>
                  <a:lnTo>
                    <a:pt x="22201188" y="499070"/>
                  </a:lnTo>
                  <a:lnTo>
                    <a:pt x="0" y="4990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42875"/>
              <a:ext cx="22201187" cy="6419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73348" lvl="1" indent="-136674" algn="l">
                <a:lnSpc>
                  <a:spcPts val="3524"/>
                </a:lnSpc>
                <a:buFont typeface="Arial"/>
                <a:buChar char="•"/>
              </a:pPr>
              <a:r>
                <a:rPr lang="en-US" sz="1812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DeepAR and TFT, both deep learning methods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18555" y="8636050"/>
            <a:ext cx="16650890" cy="374302"/>
            <a:chOff x="0" y="0"/>
            <a:chExt cx="22201187" cy="49907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2201188" cy="499070"/>
            </a:xfrm>
            <a:custGeom>
              <a:avLst/>
              <a:gdLst/>
              <a:ahLst/>
              <a:cxnLst/>
              <a:rect l="l" t="t" r="r" b="b"/>
              <a:pathLst>
                <a:path w="22201188" h="499070">
                  <a:moveTo>
                    <a:pt x="0" y="0"/>
                  </a:moveTo>
                  <a:lnTo>
                    <a:pt x="22201188" y="0"/>
                  </a:lnTo>
                  <a:lnTo>
                    <a:pt x="22201188" y="499070"/>
                  </a:lnTo>
                  <a:lnTo>
                    <a:pt x="0" y="4990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42875"/>
              <a:ext cx="22201187" cy="6419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73348" lvl="1" indent="-136674" algn="l">
                <a:lnSpc>
                  <a:spcPts val="3524"/>
                </a:lnSpc>
                <a:buFont typeface="Arial"/>
                <a:buChar char="•"/>
              </a:pPr>
              <a:r>
                <a:rPr lang="en-US" sz="1812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AutoETS, a classic statistical forecasting method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18555" y="9273331"/>
            <a:ext cx="16650890" cy="374302"/>
            <a:chOff x="0" y="0"/>
            <a:chExt cx="22201187" cy="49907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2201188" cy="499070"/>
            </a:xfrm>
            <a:custGeom>
              <a:avLst/>
              <a:gdLst/>
              <a:ahLst/>
              <a:cxnLst/>
              <a:rect l="l" t="t" r="r" b="b"/>
              <a:pathLst>
                <a:path w="22201188" h="499070">
                  <a:moveTo>
                    <a:pt x="0" y="0"/>
                  </a:moveTo>
                  <a:lnTo>
                    <a:pt x="22201188" y="0"/>
                  </a:lnTo>
                  <a:lnTo>
                    <a:pt x="22201188" y="499070"/>
                  </a:lnTo>
                  <a:lnTo>
                    <a:pt x="0" y="4990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42875"/>
              <a:ext cx="22201187" cy="6419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24"/>
                </a:lnSpc>
              </a:pPr>
              <a:r>
                <a:rPr lang="en-US" sz="1812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All this is achieved with a lightweight model of just </a:t>
              </a:r>
              <a:r>
                <a:rPr lang="en-US" sz="1812" b="1" dirty="0">
                  <a:solidFill>
                    <a:srgbClr val="3C393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11M parameters</a:t>
              </a:r>
              <a:r>
                <a:rPr lang="en-US" sz="1812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812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🤯</a:t>
              </a:r>
              <a:r>
                <a:rPr lang="en-US" sz="1812" dirty="0">
                  <a:solidFill>
                    <a:srgbClr val="3C3939"/>
                  </a:solidFill>
                  <a:latin typeface="Roboto"/>
                  <a:ea typeface="Roboto"/>
                  <a:cs typeface="Roboto"/>
                  <a:sym typeface="Roboto"/>
                </a:rPr>
                <a:t>, making TabPFN-TS fast and efficient.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998</Words>
  <Application>Microsoft Office PowerPoint</Application>
  <PresentationFormat>Custom</PresentationFormat>
  <Paragraphs>192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Raleway</vt:lpstr>
      <vt:lpstr>Arial</vt:lpstr>
      <vt:lpstr>Raleway Bold</vt:lpstr>
      <vt:lpstr>Roboto Bold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TabPFN-TS_ Outperforming Specialized Time Series Models (1).pptx</dc:title>
  <dc:creator>king</dc:creator>
  <cp:lastModifiedBy>Shubham Kothiya</cp:lastModifiedBy>
  <cp:revision>9</cp:revision>
  <dcterms:created xsi:type="dcterms:W3CDTF">2006-08-16T00:00:00Z</dcterms:created>
  <dcterms:modified xsi:type="dcterms:W3CDTF">2025-05-08T04:11:07Z</dcterms:modified>
  <dc:identifier>DAGmzR2m0LM</dc:identifier>
</cp:coreProperties>
</file>